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.bin" ContentType="audio/unknown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3" r:id="rId2"/>
    <p:sldMasterId id="2147483868" r:id="rId3"/>
    <p:sldMasterId id="2147483880" r:id="rId4"/>
  </p:sldMasterIdLst>
  <p:notesMasterIdLst>
    <p:notesMasterId r:id="rId42"/>
  </p:notesMasterIdLst>
  <p:sldIdLst>
    <p:sldId id="257" r:id="rId5"/>
    <p:sldId id="266" r:id="rId6"/>
    <p:sldId id="307" r:id="rId7"/>
    <p:sldId id="296" r:id="rId8"/>
    <p:sldId id="327" r:id="rId9"/>
    <p:sldId id="288" r:id="rId10"/>
    <p:sldId id="301" r:id="rId11"/>
    <p:sldId id="305" r:id="rId12"/>
    <p:sldId id="328" r:id="rId13"/>
    <p:sldId id="291" r:id="rId14"/>
    <p:sldId id="312" r:id="rId15"/>
    <p:sldId id="313" r:id="rId16"/>
    <p:sldId id="314" r:id="rId17"/>
    <p:sldId id="300" r:id="rId18"/>
    <p:sldId id="318" r:id="rId19"/>
    <p:sldId id="315" r:id="rId20"/>
    <p:sldId id="325" r:id="rId21"/>
    <p:sldId id="297" r:id="rId22"/>
    <p:sldId id="298" r:id="rId23"/>
    <p:sldId id="309" r:id="rId24"/>
    <p:sldId id="320" r:id="rId25"/>
    <p:sldId id="319" r:id="rId26"/>
    <p:sldId id="299" r:id="rId27"/>
    <p:sldId id="322" r:id="rId28"/>
    <p:sldId id="321" r:id="rId29"/>
    <p:sldId id="304" r:id="rId30"/>
    <p:sldId id="290" r:id="rId31"/>
    <p:sldId id="310" r:id="rId32"/>
    <p:sldId id="308" r:id="rId33"/>
    <p:sldId id="326" r:id="rId34"/>
    <p:sldId id="329" r:id="rId35"/>
    <p:sldId id="316" r:id="rId36"/>
    <p:sldId id="317" r:id="rId37"/>
    <p:sldId id="323" r:id="rId38"/>
    <p:sldId id="306" r:id="rId39"/>
    <p:sldId id="330" r:id="rId40"/>
    <p:sldId id="331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6172"/>
    <a:srgbClr val="660066"/>
    <a:srgbClr val="000099"/>
    <a:srgbClr val="BA123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12" y="-648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EB5096-33D8-864E-855D-F494F0377F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0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6ABE1C5-E308-AF48-B0A1-95D8B3838DF6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B153DE2-6920-0F4B-B885-3D744F8C75B5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0D7B738-FA22-384C-AFFA-6BFE13D3C7EE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7D5AE53-2160-0A4B-829A-80B35004AC00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156D4BB-254B-994D-8D4B-E541B15D394A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C4A057-38C6-E14D-9F38-A55FBC14145C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ED42B01-F905-614B-BFE7-4C5068ECAB7B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1A63784-FA95-AC4F-9825-D0578ECCDD77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F9B6479-A8F6-C049-9BD4-76B98377D1D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3ECE888-4B91-D744-8BCA-5042463CEC1C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3D19EE5-4448-2644-B1DB-AD425996605C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98A3999-B8FA-1746-857D-DCF4328F0204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129B0AB-7DBA-5E4E-90D6-5B693AEA348D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DFB394C-1921-6F4D-8FF6-2D69CC03FC51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A0C60D5-9A87-C043-8327-971EA45CDF6D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733164-B171-FF4E-834D-9196073A2EC1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D1A155C-21C3-FC44-B8CE-8B1F3D9F8304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9DFB40C-FED7-4F48-8374-6BBDBA82B54D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2434207-049C-C542-88F8-DEBF2400B4F5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10832E5-52FA-5141-A88A-1BBECC2B1E1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8F8D3B0-3BE9-534E-99A0-B9BD4724F1A2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D5AA274-E962-DC42-9E65-E02E92528CB8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DCB72BC-C93C-C646-A9EC-E40552F955B0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27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3775C0A-1417-1341-8163-980CC854044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02FC1A3-F217-6341-8D86-3FE895BF703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0E1FA20-8926-D647-A760-F005209CA120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BA0E377-C9CA-9646-95D6-1FBFC39E4D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5CB6B4F-0E94-6245-BDC0-A390D468C69E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878541D-82C7-7444-B2CB-3C0EFB4EDD8E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11D233A-9151-1040-B2E6-EC62060EB90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D0D4ED9-5A90-F742-8791-D701F582FEC2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4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4DFE311-4264-4546-982B-F9BB2E4BB32A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3CD5DA1-EEDD-D048-A2F8-2AB2C638DF45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925B828-2CB3-D84E-A0D8-D0E8B458CF6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680DE9D-A2BB-8B46-AA01-AC56FDA74D4C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442C378-7AE7-4944-82D2-68BE4648FD11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pitchFamily="34" charset="-128"/>
                <a:cs typeface="MS PGothic" pitchFamily="34" charset="-128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10B60B-1E73-8C49-9E14-0337EC604B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23721-3414-6043-9EA8-FCD9D0E57C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92EF5-78A2-D045-8B8C-1BAA2EFCDC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1600E-BA79-4C4B-A664-D68F05D8C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7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458E0-6191-F24D-9000-2E47138D1B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075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6AB4B-A10D-894E-A418-D0C9801F98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4007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564E5-2C99-F848-9E3A-6A46AFBA38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3643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272CF-0D56-B94E-A9B5-B730ED960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5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D7DE8-52A3-EF44-8A4F-581993196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069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BBFA6-C993-2C45-95C9-6EC87D3195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5924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62ED3-1798-B945-AEBA-5868831F5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9279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6BD73-39C8-C64F-94BA-5C37E9711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8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1A15A-A774-8C47-AC82-202E104E10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24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51385-8196-B246-8CEA-B044A05A43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7187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891D4-EFFC-DB41-B2A7-30C0E85C1C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3887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212D9-0A8A-1341-8379-090A72F806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80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3685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0104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6748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3140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1107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2843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52DF3-F31F-6649-A29D-AEE8F91739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08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45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037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606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254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991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40D624-2014-A949-A7E8-6B4637789C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81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6E475-A3CE-1044-81BC-D7E13144B9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41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C5543-7483-A548-AF87-32CF5203AA1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32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CD2C7-782A-D048-BF08-F1807721395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56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894B9-71F0-A54D-8D38-BA3B59F44C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7CFA9-B9AF-8C43-8906-C8CE553D2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6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AB55D-CD4D-3648-838C-5488FCFC59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1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44E54-A8E2-AA4C-AED9-0FC906D74A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17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EE03-E774-6F46-AAFA-C4530DADF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55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E48B6-21D3-D04F-9F59-000EBD4C40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2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E095D-C2C8-E946-90A8-88FCE26737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9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A4D60-71F7-C642-B07B-1114965512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9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6690B-2DA1-9548-B789-2DBED4F9AF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2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FE240-61F2-2A42-8CC3-97CC3A2C26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2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5D733-1AAC-924C-8E38-784008B85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ED125-11DF-6E49-8207-9981D9B070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96C76-3B74-444D-A98A-EED0086A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8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CEF15-0240-8C4E-8326-9D4C8CC27A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6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pitchFamily="34" charset="-128"/>
                <a:cs typeface="MS PGothic" pitchFamily="34" charset="-128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EC416E-5232-2F4B-9930-F4DD12C6E9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MS PGothic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MS PGothic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MS PGothic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MS PGothic" pitchFamily="3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11D77A-09F6-E14F-BC5F-EF783B7D96E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charset="0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charset="0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charset="0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charset="0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377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fld id="{F5B74E9A-FB70-CF4F-9736-26BFD3AC82DE}" type="slidenum">
              <a:rPr lang="en-US">
                <a:solidFill>
                  <a:srgbClr val="FFFFFF"/>
                </a:solidFill>
                <a:cs typeface="ＭＳ Ｐゴシック" charset="0"/>
              </a:rPr>
              <a:pPr/>
              <a:t>‹#›</a:t>
            </a:fld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699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audio" Target="../media/audio1.bin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6.jpeg"/><Relationship Id="rId9" Type="http://schemas.openxmlformats.org/officeDocument/2006/relationships/image" Target="../media/image26.wm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8686800" y="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09600"/>
            <a:ext cx="5334000" cy="44196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mn-MN" sz="5400" b="1">
                <a:solidFill>
                  <a:schemeClr val="tx1"/>
                </a:solidFill>
                <a:latin typeface="Arial" charset="0"/>
                <a:ea typeface="MS PGothic" charset="0"/>
              </a:rPr>
              <a:t>Улс төрийн суурь</a:t>
            </a:r>
            <a:r>
              <a:rPr lang="en-US" sz="5400" b="1">
                <a:solidFill>
                  <a:schemeClr val="tx1"/>
                </a:solidFill>
                <a:latin typeface="Arial" charset="0"/>
                <a:ea typeface="MS PGothic" charset="0"/>
              </a:rPr>
              <a:t>: </a:t>
            </a:r>
            <a:r>
              <a:rPr lang="mn-MN" sz="5400" b="1">
                <a:solidFill>
                  <a:schemeClr val="tx1"/>
                </a:solidFill>
                <a:latin typeface="Arial" charset="0"/>
                <a:ea typeface="MS PGothic" charset="0"/>
              </a:rPr>
              <a:t>2-р хэсэг</a:t>
            </a:r>
            <a:endParaRPr lang="en-US" sz="5400" b="1">
              <a:solidFill>
                <a:schemeClr val="tx1"/>
              </a:solidFill>
              <a:latin typeface="Arial" charset="0"/>
              <a:ea typeface="MS PGothic" charset="0"/>
            </a:endParaRPr>
          </a:p>
        </p:txBody>
      </p:sp>
      <p:pic>
        <p:nvPicPr>
          <p:cNvPr id="27653" name="Picture 11" descr="Trojan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81463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525344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Дк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Рик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Грифит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Сингапур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Библийн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Коллеж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2514600" cy="2743200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MS PGothic" charset="0"/>
              </a:rPr>
              <a:t>Грек Израйлыг удирдан захирах </a:t>
            </a:r>
            <a:endParaRPr lang="en-US" sz="4000">
              <a:latin typeface="Arial" charset="0"/>
              <a:ea typeface="MS PGothic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3241675"/>
            <a:ext cx="2667000" cy="3006725"/>
          </a:xfrm>
        </p:spPr>
        <p:txBody>
          <a:bodyPr/>
          <a:lstStyle/>
          <a:p>
            <a:r>
              <a:rPr lang="mn-MN" sz="2400" b="1">
                <a:latin typeface="Arial" charset="0"/>
                <a:ea typeface="MS PGothic" charset="0"/>
              </a:rPr>
              <a:t>Александр</a:t>
            </a:r>
            <a:endParaRPr lang="en-US" sz="2400" b="1">
              <a:latin typeface="Arial" charset="0"/>
              <a:ea typeface="MS PGothic" charset="0"/>
            </a:endParaRPr>
          </a:p>
          <a:p>
            <a:r>
              <a:rPr lang="mn-MN" sz="2400" b="1">
                <a:latin typeface="Arial" charset="0"/>
                <a:ea typeface="MS PGothic" charset="0"/>
              </a:rPr>
              <a:t>Дээд засагтай тэмцэлт</a:t>
            </a:r>
          </a:p>
          <a:p>
            <a:r>
              <a:rPr lang="mn-MN" sz="2400" b="1">
                <a:latin typeface="Arial" charset="0"/>
                <a:ea typeface="MS PGothic" charset="0"/>
              </a:rPr>
              <a:t>Грекийн соёл ба хаант улсын хөгжил</a:t>
            </a:r>
            <a:endParaRPr lang="en-US" sz="2400" b="1">
              <a:latin typeface="Arial" charset="0"/>
              <a:ea typeface="MS PGothic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60</a:t>
            </a:r>
          </a:p>
        </p:txBody>
      </p:sp>
      <p:pic>
        <p:nvPicPr>
          <p:cNvPr id="46085" name="Picture 7" descr="Ntiochus IV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23334" b="30000"/>
          <a:stretch>
            <a:fillRect/>
          </a:stretch>
        </p:blipFill>
        <p:spPr bwMode="auto">
          <a:xfrm>
            <a:off x="3989388" y="762000"/>
            <a:ext cx="51546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asmonean0001"/>
          <p:cNvPicPr>
            <a:picLocks noChangeAspect="1" noChangeArrowheads="1"/>
          </p:cNvPicPr>
          <p:nvPr/>
        </p:nvPicPr>
        <p:blipFill>
          <a:blip r:embed="rId3">
            <a:lum bright="1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-228600"/>
            <a:ext cx="48641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BA123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mn-MN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Викинчүүд хүртэл байралдааны өмнө дасгал хийх чухалыг мэдэж байгаа бол Грекчүүд ч мэднэ</a:t>
            </a: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nake"/>
          <p:cNvPicPr>
            <a:picLocks noChangeAspect="1" noChangeArrowheads="1"/>
          </p:cNvPicPr>
          <p:nvPr/>
        </p:nvPicPr>
        <p:blipFill>
          <a:blip r:embed="rId3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r="6313"/>
          <a:stretch>
            <a:fillRect/>
          </a:stretch>
        </p:blipFill>
        <p:spPr bwMode="auto">
          <a:xfrm>
            <a:off x="2057400" y="0"/>
            <a:ext cx="4724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6700" y="6248400"/>
            <a:ext cx="8610600" cy="609600"/>
          </a:xfrm>
          <a:solidFill>
            <a:srgbClr val="BA123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mn-MN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Могойны түүх</a:t>
            </a: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Weiner Dog0001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6019800"/>
            <a:ext cx="8534400" cy="609600"/>
          </a:xfrm>
          <a:solidFill>
            <a:srgbClr val="BA1236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“</a:t>
            </a:r>
            <a:r>
              <a:rPr lang="mn-MN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Хаалгаа онгойлго</a:t>
            </a: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 </a:t>
            </a:r>
            <a:r>
              <a:rPr lang="mn-MN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Том нохой зайдас байна</a:t>
            </a: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</a:t>
            </a:r>
            <a:r>
              <a:rPr lang="ja-JP" alt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”</a:t>
            </a:r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3700">
                <a:latin typeface="Arial" charset="0"/>
                <a:ea typeface="MS PGothic" charset="0"/>
              </a:rPr>
              <a:t>Александрын дараа</a:t>
            </a:r>
            <a:r>
              <a:rPr lang="en-US" sz="3700">
                <a:latin typeface="Arial" charset="0"/>
                <a:ea typeface="MS PGothic" charset="0"/>
              </a:rPr>
              <a:t>… 4 </a:t>
            </a:r>
            <a:r>
              <a:rPr lang="mn-MN" sz="3700">
                <a:latin typeface="Arial" charset="0"/>
                <a:ea typeface="MS PGothic" charset="0"/>
              </a:rPr>
              <a:t>хаант улс</a:t>
            </a:r>
            <a:endParaRPr lang="en-US" sz="3700">
              <a:latin typeface="Arial" charset="0"/>
              <a:ea typeface="MS PGothic" charset="0"/>
            </a:endParaRPr>
          </a:p>
        </p:txBody>
      </p:sp>
      <p:sp>
        <p:nvSpPr>
          <p:cNvPr id="54275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64</a:t>
            </a:r>
          </a:p>
        </p:txBody>
      </p:sp>
      <p:pic>
        <p:nvPicPr>
          <p:cNvPr id="54276" name="Picture 12" descr="C:\Users\VAIO\Desktop\Untitle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15"/>
          <p:cNvSpPr txBox="1">
            <a:spLocks noChangeArrowheads="1"/>
          </p:cNvSpPr>
          <p:nvPr/>
        </p:nvSpPr>
        <p:spPr bwMode="auto">
          <a:xfrm>
            <a:off x="-76200" y="2133600"/>
            <a:ext cx="234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Кассандер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 Box 16"/>
          <p:cNvSpPr txBox="1">
            <a:spLocks noChangeArrowheads="1"/>
          </p:cNvSpPr>
          <p:nvPr/>
        </p:nvSpPr>
        <p:spPr bwMode="auto">
          <a:xfrm>
            <a:off x="228600" y="2819400"/>
            <a:ext cx="2122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Лусимакс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54279" name="Text Box 14"/>
          <p:cNvSpPr txBox="1">
            <a:spLocks noChangeArrowheads="1"/>
          </p:cNvSpPr>
          <p:nvPr/>
        </p:nvSpPr>
        <p:spPr bwMode="auto">
          <a:xfrm>
            <a:off x="4238625" y="3810000"/>
            <a:ext cx="1747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Селюкс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54280" name="Text Box 13"/>
          <p:cNvSpPr txBox="1">
            <a:spLocks noChangeArrowheads="1"/>
          </p:cNvSpPr>
          <p:nvPr/>
        </p:nvSpPr>
        <p:spPr bwMode="auto">
          <a:xfrm>
            <a:off x="457200" y="4876800"/>
            <a:ext cx="1681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Толеми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143000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MS PGothic" charset="0"/>
              </a:rPr>
              <a:t>Израйлд байгаа Грекийн хотууд</a:t>
            </a:r>
            <a:endParaRPr lang="en-US" sz="4000">
              <a:latin typeface="Arial" charset="0"/>
              <a:ea typeface="MS PGothic" charset="0"/>
            </a:endParaRPr>
          </a:p>
        </p:txBody>
      </p:sp>
      <p:pic>
        <p:nvPicPr>
          <p:cNvPr id="56323" name="Picture 5" descr="Hasmonean Joke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181600" y="6400800"/>
            <a:ext cx="211772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n-MN" b="1">
                <a:latin typeface="Arial" charset="0"/>
                <a:ea typeface="Arial" charset="0"/>
                <a:cs typeface="Arial" charset="0"/>
              </a:rPr>
              <a:t>Беитзел</a:t>
            </a:r>
            <a:r>
              <a:rPr lang="en-US" b="1">
                <a:latin typeface="Arial" charset="0"/>
                <a:ea typeface="Arial" charset="0"/>
                <a:cs typeface="Arial" charset="0"/>
              </a:rPr>
              <a:t>, 153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609600"/>
            <a:ext cx="2819400" cy="2743200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MS PGothic" charset="0"/>
              </a:rPr>
              <a:t>Израйл дахь ШГ-ий хилийн зааг</a:t>
            </a:r>
            <a:endParaRPr lang="en-US" sz="4000">
              <a:latin typeface="Arial" charset="0"/>
              <a:ea typeface="MS PGothic" charset="0"/>
            </a:endParaRPr>
          </a:p>
        </p:txBody>
      </p:sp>
      <p:pic>
        <p:nvPicPr>
          <p:cNvPr id="58371" name="Picture 4" descr="19 NT Poli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1"/>
          <a:stretch>
            <a:fillRect/>
          </a:stretch>
        </p:blipFill>
        <p:spPr bwMode="auto">
          <a:xfrm>
            <a:off x="0" y="-47625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6499225" y="6469063"/>
            <a:ext cx="1946275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n-MN" b="1">
                <a:latin typeface="Arial" charset="0"/>
                <a:ea typeface="Arial" charset="0"/>
                <a:cs typeface="Arial" charset="0"/>
              </a:rPr>
              <a:t>Беитзел</a:t>
            </a:r>
            <a:r>
              <a:rPr lang="en-US" b="1">
                <a:latin typeface="Arial" charset="0"/>
                <a:ea typeface="Arial" charset="0"/>
                <a:cs typeface="Arial" charset="0"/>
              </a:rPr>
              <a:t>, 19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Jerusalem Phonebo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-1154113"/>
            <a:ext cx="5753100" cy="916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mn-MN" sz="4000" b="1">
                <a:solidFill>
                  <a:schemeClr val="bg2"/>
                </a:solidFill>
                <a:latin typeface="Arial" charset="0"/>
                <a:ea typeface="MS PGothic" charset="0"/>
              </a:rPr>
              <a:t>Өнөөдрийн олон талын соёлол</a:t>
            </a:r>
            <a:endParaRPr lang="en-US" sz="4000" b="1">
              <a:solidFill>
                <a:schemeClr val="bg2"/>
              </a:solidFill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Jerash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859" b="45447"/>
          <a:stretch>
            <a:fillRect/>
          </a:stretch>
        </p:blipFill>
        <p:spPr>
          <a:xfrm>
            <a:off x="0" y="-381000"/>
            <a:ext cx="9296400" cy="723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5724525" y="-76200"/>
            <a:ext cx="3571875" cy="1981200"/>
          </a:xfrm>
        </p:spPr>
        <p:txBody>
          <a:bodyPr/>
          <a:lstStyle/>
          <a:p>
            <a:pPr eaLnBrk="1" hangingPunct="1"/>
            <a:r>
              <a:rPr lang="mn-MN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Декаполийн Жераш</a:t>
            </a:r>
            <a:endParaRPr lang="en-US" sz="4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Jerash000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b="45447"/>
          <a:stretch>
            <a:fillRect/>
          </a:stretch>
        </p:blipFill>
        <p:spPr>
          <a:xfrm>
            <a:off x="0" y="-242888"/>
            <a:ext cx="9144000" cy="76009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8596313" cy="1066800"/>
          </a:xfrm>
        </p:spPr>
        <p:txBody>
          <a:bodyPr/>
          <a:lstStyle/>
          <a:p>
            <a:pPr eaLnBrk="1" hangingPunct="1"/>
            <a:r>
              <a:rPr lang="mn-MN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Жерашын яруу алдарын өдрүүд</a:t>
            </a:r>
            <a:endParaRPr lang="en-US" sz="4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8655050" y="152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/>
              <a:t>5</a:t>
            </a:r>
          </a:p>
        </p:txBody>
      </p:sp>
      <p:sp>
        <p:nvSpPr>
          <p:cNvPr id="2970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mn-MN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Газар зүйн байршилал</a:t>
            </a:r>
            <a:r>
              <a:rPr lang="en-US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br>
              <a:rPr lang="en-US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mn-MN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Үйлс</a:t>
            </a:r>
            <a:r>
              <a:rPr lang="en-US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/</a:t>
            </a:r>
            <a:r>
              <a:rPr lang="mn-MN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элчдийн захидал </a:t>
            </a:r>
            <a:r>
              <a:rPr lang="en-US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mn-MN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Шалгалт</a:t>
            </a:r>
            <a:r>
              <a:rPr lang="en-US" altLang="zh-CN" sz="3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2)</a:t>
            </a:r>
            <a:endParaRPr lang="en-US" sz="3400" b="1">
              <a:solidFill>
                <a:schemeClr val="tx1"/>
              </a:solidFill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3200400" cy="3124200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MS PGothic" charset="0"/>
              </a:rPr>
              <a:t>Грекчүүд ардчилалыг үзсэн</a:t>
            </a:r>
            <a:endParaRPr lang="en-US" sz="3600">
              <a:latin typeface="Arial" charset="0"/>
              <a:ea typeface="MS PGothic" charset="0"/>
            </a:endParaRPr>
          </a:p>
        </p:txBody>
      </p:sp>
      <p:pic>
        <p:nvPicPr>
          <p:cNvPr id="66564" name="Picture 4" descr="Weiner 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-36513"/>
            <a:ext cx="592455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6400800" y="4419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352800" y="44958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383338" y="22510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3429000" y="23272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324600" y="-228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3352800" y="-17463"/>
            <a:ext cx="3124200" cy="2514601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27" grpId="0" animBg="1"/>
      <p:bldP spid="107528" grpId="0" animBg="1"/>
      <p:bldP spid="107529" grpId="0" animBg="1"/>
      <p:bldP spid="107530" grpId="0" animBg="1"/>
      <p:bldP spid="1075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268413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MS PGothic" charset="0"/>
              </a:rPr>
              <a:t>Ptolemies &amp; Seleucids Over Israel</a:t>
            </a:r>
            <a:r>
              <a:rPr lang="mn-MN" sz="4000">
                <a:latin typeface="Arial" charset="0"/>
                <a:ea typeface="MS PGothic" charset="0"/>
              </a:rPr>
              <a:t/>
            </a:r>
            <a:br>
              <a:rPr lang="mn-MN" sz="4000">
                <a:latin typeface="Arial" charset="0"/>
                <a:ea typeface="MS PGothic" charset="0"/>
              </a:rPr>
            </a:br>
            <a:endParaRPr lang="en-US" sz="1800">
              <a:latin typeface="Arial" charset="0"/>
              <a:ea typeface="MS PGothic" charset="0"/>
            </a:endParaRPr>
          </a:p>
        </p:txBody>
      </p:sp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63</a:t>
            </a:r>
          </a:p>
        </p:txBody>
      </p:sp>
      <p:grpSp>
        <p:nvGrpSpPr>
          <p:cNvPr id="68613" name="Group 5"/>
          <p:cNvGrpSpPr>
            <a:grpSpLocks/>
          </p:cNvGrpSpPr>
          <p:nvPr/>
        </p:nvGrpSpPr>
        <p:grpSpPr bwMode="auto">
          <a:xfrm>
            <a:off x="0" y="2590800"/>
            <a:ext cx="9144000" cy="4419600"/>
            <a:chOff x="0" y="1152"/>
            <a:chExt cx="5580" cy="2743"/>
          </a:xfrm>
        </p:grpSpPr>
        <p:pic>
          <p:nvPicPr>
            <p:cNvPr id="68621" name="Picture 6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2" name="Picture 7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457200" y="4876800"/>
            <a:ext cx="1570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</a:rPr>
              <a:t>Толеми</a:t>
            </a:r>
            <a:endParaRPr lang="en-US" sz="3200" b="1">
              <a:solidFill>
                <a:schemeClr val="bg2"/>
              </a:solidFill>
            </a:endParaRPr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2514600" y="4068763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</a:rPr>
              <a:t>Селиукс</a:t>
            </a:r>
            <a:endParaRPr lang="en-US" sz="3200" b="1">
              <a:solidFill>
                <a:schemeClr val="bg2"/>
              </a:solidFill>
            </a:endParaRPr>
          </a:p>
        </p:txBody>
      </p:sp>
      <p:pic>
        <p:nvPicPr>
          <p:cNvPr id="124943" name="Picture 15" descr="j0234323"/>
          <p:cNvPicPr>
            <a:picLocks noChangeAspect="1" noChangeArrowheads="1"/>
          </p:cNvPicPr>
          <p:nvPr/>
        </p:nvPicPr>
        <p:blipFill>
          <a:blip r:embed="rId4">
            <a:lum bright="-4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2446">
            <a:off x="1981200" y="685800"/>
            <a:ext cx="295433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9" name="Picture 21" descr="j0280647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63"/>
            <a:ext cx="31242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352800" y="-76200"/>
            <a:ext cx="107156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lIns="92075" tIns="46038" rIns="92075" bIns="46038" anchor="ctr"/>
          <a:lstStyle/>
          <a:p>
            <a:r>
              <a:rPr lang="en-US" sz="4400">
                <a:latin typeface="Arial" charset="0"/>
                <a:cs typeface="Arial" charset="0"/>
              </a:rPr>
              <a:t>S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w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o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r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d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mn-MN" sz="1800" b="1">
                <a:solidFill>
                  <a:schemeClr val="tx2"/>
                </a:solidFill>
                <a:latin typeface="Arial" charset="0"/>
                <a:cs typeface="Arial" charset="0"/>
              </a:rPr>
              <a:t>Сэлэм</a:t>
            </a:r>
            <a:endParaRPr lang="en-US" sz="18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533400" y="-242888"/>
            <a:ext cx="11588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lIns="92075" tIns="46038" rIns="92075" bIns="46038" anchor="ctr"/>
          <a:lstStyle/>
          <a:p>
            <a:r>
              <a:rPr lang="en-US" sz="4400">
                <a:latin typeface="Arial" charset="0"/>
                <a:cs typeface="Arial" charset="0"/>
              </a:rPr>
              <a:t>P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altLang="zh-CN" sz="4400">
                <a:latin typeface="Arial" charset="0"/>
                <a:cs typeface="Arial" charset="0"/>
              </a:rPr>
              <a:t>e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a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c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en-US" sz="4400">
                <a:latin typeface="Arial" charset="0"/>
                <a:cs typeface="Arial" charset="0"/>
              </a:rPr>
              <a:t>e</a:t>
            </a:r>
            <a:endParaRPr lang="mn-MN" sz="4400">
              <a:latin typeface="Arial" charset="0"/>
              <a:cs typeface="Arial" charset="0"/>
            </a:endParaRPr>
          </a:p>
          <a:p>
            <a:r>
              <a:rPr lang="mn-MN" sz="1800" b="1">
                <a:solidFill>
                  <a:schemeClr val="tx2"/>
                </a:solidFill>
                <a:latin typeface="Arial" charset="0"/>
                <a:cs typeface="Arial" charset="0"/>
              </a:rPr>
              <a:t>Амар тайван</a:t>
            </a:r>
          </a:p>
        </p:txBody>
      </p:sp>
      <p:sp>
        <p:nvSpPr>
          <p:cNvPr id="68620" name="TextBox 13"/>
          <p:cNvSpPr txBox="1">
            <a:spLocks noChangeArrowheads="1"/>
          </p:cNvSpPr>
          <p:nvPr/>
        </p:nvSpPr>
        <p:spPr bwMode="auto">
          <a:xfrm>
            <a:off x="1042988" y="765175"/>
            <a:ext cx="81010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2200">
                <a:latin typeface="Arial" charset="0"/>
                <a:cs typeface="Arial" charset="0"/>
              </a:rPr>
              <a:t>Израйлыг удирдан захирсан Толемичүүд ба Селиусичууд </a:t>
            </a:r>
            <a:endParaRPr lang="en-US" sz="2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41" grpId="0"/>
      <p:bldP spid="1249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mn-MN" sz="33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</a:rPr>
              <a:t>Грекийн эрин үеийн ач холбогдол</a:t>
            </a:r>
            <a:endParaRPr lang="en-US" sz="33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Шашин шүтлэгийн чөлөөт байдал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Санхедрин сэргэлт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Амар тайван Грекийн соёл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Грекийн хэл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Сиптожинт</a:t>
            </a:r>
            <a:r>
              <a:rPr lang="en-US" b="1">
                <a:latin typeface="Arial" charset="0"/>
                <a:ea typeface="MS PGothic" charset="0"/>
              </a:rPr>
              <a:t> (LXX)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6200" y="1066800"/>
            <a:ext cx="3570288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Толеми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(301-198)</a:t>
            </a: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4595813" y="1066800"/>
            <a:ext cx="35544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Селиус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(198-143)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Өндөр тахилчууд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Хасдимийн сэргэлт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0665" name="Text Box 12"/>
          <p:cNvSpPr txBox="1">
            <a:spLocks noChangeArrowheads="1"/>
          </p:cNvSpPr>
          <p:nvPr/>
        </p:nvSpPr>
        <p:spPr bwMode="auto">
          <a:xfrm>
            <a:off x="74676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2" name="BBDE8EED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00400" cy="762000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MS PGothic" charset="0"/>
              </a:rPr>
              <a:t>Антиохус</a:t>
            </a:r>
            <a:r>
              <a:rPr lang="en-US" sz="4000">
                <a:latin typeface="Arial" charset="0"/>
                <a:ea typeface="MS PGothic" charset="0"/>
              </a:rPr>
              <a:t> </a:t>
            </a:r>
            <a:r>
              <a:rPr lang="en-US" sz="3800">
                <a:latin typeface="Arial" charset="0"/>
                <a:ea typeface="MS PGothic" charset="0"/>
              </a:rPr>
              <a:t>IV</a:t>
            </a:r>
          </a:p>
        </p:txBody>
      </p:sp>
      <p:pic>
        <p:nvPicPr>
          <p:cNvPr id="72708" name="Picture 4" descr="Ntiochus IV"/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914400"/>
            <a:ext cx="305593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200400" y="304800"/>
            <a:ext cx="5943600" cy="3786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b="1">
                <a:latin typeface="Arial" charset="0"/>
                <a:cs typeface="Arial" charset="0"/>
              </a:rPr>
              <a:t>Даниел</a:t>
            </a:r>
            <a:r>
              <a:rPr lang="en-US" b="1">
                <a:latin typeface="Arial" charset="0"/>
                <a:cs typeface="Arial" charset="0"/>
              </a:rPr>
              <a:t> 11:29-30  </a:t>
            </a:r>
            <a:r>
              <a:rPr lang="ja-JP" altLang="en-US" b="1">
                <a:latin typeface="Arial" charset="0"/>
                <a:cs typeface="Arial" charset="0"/>
              </a:rPr>
              <a:t>“</a:t>
            </a:r>
            <a:r>
              <a:rPr lang="mn-MN" b="1">
                <a:latin typeface="Arial" charset="0"/>
                <a:cs typeface="Arial" charset="0"/>
              </a:rPr>
              <a:t>Тогтоосон цагт тэрээр буцаж ирэн, Өмнө зүг уруу явах боловч энэ удаагийн аян нь өмнөхтэй нь адилгүй байна</a:t>
            </a:r>
            <a:r>
              <a:rPr lang="en-US" b="1">
                <a:latin typeface="Arial" charset="0"/>
                <a:cs typeface="Arial" charset="0"/>
              </a:rPr>
              <a:t>.</a:t>
            </a:r>
            <a:r>
              <a:rPr lang="mn-MN" b="1">
                <a:latin typeface="Arial" charset="0"/>
                <a:cs typeface="Arial" charset="0"/>
              </a:rPr>
              <a:t> Учир нь Киттимийн хөлөг онгоцнууд түүний эсрэг дайрна. Тийм учраас тэрээр зүрх алдан буцаж, ариун гэрээнд хилэгнэн, үйлдлээ хийнэ. Тэрээр буцаж ирээд ариун гэрээг үл ойшоогчдыг дээдэлнэ.</a:t>
            </a:r>
            <a:r>
              <a:rPr lang="ja-JP" altLang="en-US" b="1">
                <a:latin typeface="Arial" charset="0"/>
                <a:cs typeface="Arial" charset="0"/>
              </a:rPr>
              <a:t>”</a:t>
            </a:r>
            <a:endParaRPr lang="en-US" b="1">
              <a:latin typeface="Arial" charset="0"/>
              <a:cs typeface="Arial" charset="0"/>
            </a:endParaRPr>
          </a:p>
        </p:txBody>
      </p:sp>
      <p:pic>
        <p:nvPicPr>
          <p:cNvPr id="72710" name="Picture 8" descr="34 Rom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8" t="51143"/>
          <a:stretch>
            <a:fillRect/>
          </a:stretch>
        </p:blipFill>
        <p:spPr bwMode="auto">
          <a:xfrm>
            <a:off x="3135313" y="4114800"/>
            <a:ext cx="60086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j021577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762375"/>
            <a:ext cx="26495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AutoShape 14"/>
          <p:cNvSpPr>
            <a:spLocks noChangeArrowheads="1"/>
          </p:cNvSpPr>
          <p:nvPr/>
        </p:nvSpPr>
        <p:spPr bwMode="auto">
          <a:xfrm>
            <a:off x="5638800" y="5486400"/>
            <a:ext cx="1066800" cy="381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rgbClr val="BA1236"/>
          </a:solidFill>
          <a:ln w="12700" cap="sq">
            <a:solidFill>
              <a:srgbClr val="BA123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2713" name="Text Box 15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70" fill="hold"/>
                                        <p:tgtEl>
                                          <p:spTgt spid="81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32"/>
                </p:tgtEl>
              </p:cMediaNode>
            </p:audio>
          </p:childTnLst>
        </p:cTn>
      </p:par>
    </p:tnLst>
    <p:bldLst>
      <p:bldP spid="819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581400" cy="1905000"/>
          </a:xfrm>
        </p:spPr>
        <p:txBody>
          <a:bodyPr/>
          <a:lstStyle/>
          <a:p>
            <a:pPr eaLnBrk="1" hangingPunct="1"/>
            <a:r>
              <a:rPr lang="mn-MN" sz="3800">
                <a:latin typeface="Arial" charset="0"/>
                <a:ea typeface="MS PGothic" charset="0"/>
              </a:rPr>
              <a:t>Иерусалимийн Грек соёл</a:t>
            </a:r>
            <a:endParaRPr lang="en-US" sz="3800">
              <a:latin typeface="Arial" charset="0"/>
              <a:ea typeface="MS PGothic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3657600" cy="936625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MS PGothic" charset="0"/>
              </a:rPr>
              <a:t>167</a:t>
            </a:r>
            <a:r>
              <a:rPr lang="mn-MN" sz="2400">
                <a:latin typeface="Arial" charset="0"/>
                <a:ea typeface="MS PGothic" charset="0"/>
              </a:rPr>
              <a:t> оны 12-р сараас </a:t>
            </a:r>
            <a:r>
              <a:rPr lang="en-US" sz="2400">
                <a:latin typeface="Arial" charset="0"/>
                <a:ea typeface="MS PGothic" charset="0"/>
              </a:rPr>
              <a:t>164</a:t>
            </a:r>
            <a:r>
              <a:rPr lang="mn-MN" sz="2400">
                <a:latin typeface="Arial" charset="0"/>
                <a:ea typeface="MS PGothic" charset="0"/>
              </a:rPr>
              <a:t> оны 12-р сар хүртэл</a:t>
            </a:r>
            <a:endParaRPr lang="en-US" sz="2400">
              <a:latin typeface="Arial" charset="0"/>
              <a:ea typeface="MS PGothic" charset="0"/>
            </a:endParaRPr>
          </a:p>
        </p:txBody>
      </p:sp>
      <p:pic>
        <p:nvPicPr>
          <p:cNvPr id="126981" name="Picture 5" descr="j02889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latin typeface="Arial" charset="0"/>
                <a:cs typeface="Arial" charset="0"/>
              </a:rPr>
              <a:t>65</a:t>
            </a:r>
          </a:p>
        </p:txBody>
      </p:sp>
      <p:pic>
        <p:nvPicPr>
          <p:cNvPr id="126983" name="Picture 7" descr="Torah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1981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2971800"/>
            <a:ext cx="2895600" cy="3886200"/>
            <a:chOff x="576" y="1872"/>
            <a:chExt cx="1824" cy="2448"/>
          </a:xfrm>
        </p:grpSpPr>
        <p:pic>
          <p:nvPicPr>
            <p:cNvPr id="74766" name="Picture 8" descr="menora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872"/>
              <a:ext cx="1764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7" name="Rectangle 11"/>
            <p:cNvSpPr>
              <a:spLocks noChangeArrowheads="1"/>
            </p:cNvSpPr>
            <p:nvPr/>
          </p:nvSpPr>
          <p:spPr bwMode="auto">
            <a:xfrm>
              <a:off x="576" y="3312"/>
              <a:ext cx="182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2"/>
                </a:buClr>
                <a:buSzPct val="75000"/>
              </a:pPr>
              <a:r>
                <a:rPr lang="mn-MN" sz="26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7 лааны суурь</a:t>
              </a:r>
            </a:p>
            <a:p>
              <a:pPr marL="342900" indent="-342900"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</a:pPr>
              <a:r>
                <a:rPr lang="en-US" sz="26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Menorah</a:t>
              </a:r>
              <a:endParaRPr lang="mn-MN" sz="2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26991" name="AutoShape 15"/>
          <p:cNvSpPr>
            <a:spLocks noChangeArrowheads="1"/>
          </p:cNvSpPr>
          <p:nvPr/>
        </p:nvSpPr>
        <p:spPr bwMode="auto">
          <a:xfrm>
            <a:off x="6553200" y="3962400"/>
            <a:ext cx="1524000" cy="1371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4724400" y="5410200"/>
            <a:ext cx="441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Гэрэлтүүлгийн баяр 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mn-M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золиос</a:t>
            </a: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74762" name="Picture 16" descr="C:\Users\VAIO\Desktop\Untitle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265613" y="762000"/>
            <a:ext cx="4954587" cy="6172200"/>
            <a:chOff x="2687" y="480"/>
            <a:chExt cx="3121" cy="3888"/>
          </a:xfrm>
        </p:grpSpPr>
        <p:pic>
          <p:nvPicPr>
            <p:cNvPr id="74764" name="Picture 9" descr="shaul-hanukkiah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" y="480"/>
              <a:ext cx="3121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8" name="Rectangle 12"/>
            <p:cNvSpPr>
              <a:spLocks noChangeArrowheads="1"/>
            </p:cNvSpPr>
            <p:nvPr/>
          </p:nvSpPr>
          <p:spPr bwMode="auto">
            <a:xfrm>
              <a:off x="3456" y="2544"/>
              <a:ext cx="182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</a:pPr>
              <a:r>
                <a:rPr lang="mn-MN" sz="26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Хануккиа </a:t>
              </a:r>
              <a:r>
                <a:rPr lang="en-US" sz="26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Hanukkiah</a:t>
              </a:r>
              <a:endParaRPr lang="mn-MN" sz="2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  <p:bldP spid="126991" grpId="0" animBg="1"/>
      <p:bldP spid="126986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mn-MN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</a:rPr>
              <a:t>Грекийн эрин үеийн ач холбогдол</a:t>
            </a: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Шашин шүтлэгийн чөлөөт байдал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Санхедрин сэргэлт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Амар тайван Грекийн соёл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Грекийн хэл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Сиптожинт</a:t>
            </a:r>
            <a:r>
              <a:rPr lang="en-US" b="1">
                <a:latin typeface="Arial" charset="0"/>
                <a:ea typeface="MS PGothic" charset="0"/>
              </a:rPr>
              <a:t> (LXX)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3570288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Толеми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(301-198)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5544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Селиус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(198-143)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Өндөр тахилчууд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Хасдимийн сэргэлт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Сүмийн гутаал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Маккабийн бослого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152400"/>
            <a:ext cx="2971800" cy="1981200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MS PGothic" charset="0"/>
              </a:rPr>
              <a:t>Эртний Маккабийн бослого</a:t>
            </a:r>
            <a:endParaRPr lang="en-US" sz="3600">
              <a:latin typeface="Arial" charset="0"/>
              <a:ea typeface="MS PGothic" charset="0"/>
            </a:endParaRPr>
          </a:p>
        </p:txBody>
      </p:sp>
      <p:pic>
        <p:nvPicPr>
          <p:cNvPr id="78851" name="Picture 4" descr="Maccabean Revo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/>
          <a:stretch>
            <a:fillRect/>
          </a:stretch>
        </p:blipFill>
        <p:spPr bwMode="auto">
          <a:xfrm>
            <a:off x="0" y="0"/>
            <a:ext cx="619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 descr="Weiner Dog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960">
            <a:off x="5715000" y="4340225"/>
            <a:ext cx="35052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0" y="2895600"/>
            <a:ext cx="1600200" cy="1295400"/>
          </a:xfrm>
          <a:prstGeom prst="wedgeRectCallout">
            <a:avLst>
              <a:gd name="adj1" fmla="val 110514"/>
              <a:gd name="adj2" fmla="val 86764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000">
                <a:latin typeface="Arial" charset="0"/>
                <a:cs typeface="Arial" charset="0"/>
              </a:rPr>
              <a:t>Мататиас Еврей ба албанхаагч-ыг олзсон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2057400" y="2362200"/>
            <a:ext cx="1752600" cy="1295400"/>
          </a:xfrm>
          <a:prstGeom prst="wedgeRectCallout">
            <a:avLst>
              <a:gd name="adj1" fmla="val 103079"/>
              <a:gd name="adj2" fmla="val 81616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000">
                <a:latin typeface="Arial" charset="0"/>
                <a:cs typeface="Arial" charset="0"/>
              </a:rPr>
              <a:t>Мататиас хүүтэй гүвээ рүү зугтсан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2438400" y="914400"/>
            <a:ext cx="1600200" cy="1219200"/>
          </a:xfrm>
          <a:prstGeom prst="wedgeRectCallout">
            <a:avLst>
              <a:gd name="adj1" fmla="val 117657"/>
              <a:gd name="adj2" fmla="val 10234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000">
                <a:latin typeface="Arial" charset="0"/>
                <a:cs typeface="Arial" charset="0"/>
              </a:rPr>
              <a:t>Иуда Аполлониус-ыг ялсан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1295400" y="5638800"/>
            <a:ext cx="1600200" cy="1219200"/>
          </a:xfrm>
          <a:prstGeom prst="wedgeRectCallout">
            <a:avLst>
              <a:gd name="adj1" fmla="val 100991"/>
              <a:gd name="adj2" fmla="val -65495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000">
                <a:latin typeface="Arial" charset="0"/>
                <a:cs typeface="Arial" charset="0"/>
              </a:rPr>
              <a:t>Иуда Серонг ялсан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6172200" y="2133600"/>
            <a:ext cx="1600200" cy="1219200"/>
          </a:xfrm>
          <a:prstGeom prst="wedgeRectCallout">
            <a:avLst>
              <a:gd name="adj1" fmla="val -119148"/>
              <a:gd name="adj2" fmla="val 18971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000">
                <a:latin typeface="Arial" charset="0"/>
                <a:cs typeface="Arial" charset="0"/>
              </a:rPr>
              <a:t>Иуда Сири луу дайрсан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78858" name="Text Box 12"/>
          <p:cNvSpPr txBox="1">
            <a:spLocks noChangeArrowheads="1"/>
          </p:cNvSpPr>
          <p:nvPr/>
        </p:nvSpPr>
        <p:spPr bwMode="auto">
          <a:xfrm>
            <a:off x="8458200" y="762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66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 animBg="1"/>
      <p:bldP spid="100360" grpId="0" animBg="1"/>
      <p:bldP spid="100361" grpId="0" animBg="1"/>
      <p:bldP spid="100362" grpId="0" animBg="1"/>
      <p:bldP spid="1003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6"/>
          <p:cNvGrpSpPr>
            <a:grpSpLocks/>
          </p:cNvGrpSpPr>
          <p:nvPr/>
        </p:nvGrpSpPr>
        <p:grpSpPr bwMode="auto">
          <a:xfrm>
            <a:off x="0" y="228600"/>
            <a:ext cx="9144000" cy="5595938"/>
            <a:chOff x="-1043" y="-1233"/>
            <a:chExt cx="7619" cy="5766"/>
          </a:xfrm>
        </p:grpSpPr>
        <p:pic>
          <p:nvPicPr>
            <p:cNvPr id="80903" name="Picture 4" descr="Maccabe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-213"/>
              <a:ext cx="5028" cy="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4" name="Picture 5" descr="Maccabeus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74" y="-202"/>
              <a:ext cx="4689" cy="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mn-MN" sz="5400" b="1">
                <a:solidFill>
                  <a:srgbClr val="000099"/>
                </a:solidFill>
                <a:latin typeface="Arial" charset="0"/>
                <a:ea typeface="MS PGothic" charset="0"/>
              </a:rPr>
              <a:t>Бет-Хороны байлдаан</a:t>
            </a:r>
            <a:endParaRPr lang="en-US" sz="5400" b="1">
              <a:solidFill>
                <a:srgbClr val="000099"/>
              </a:solidFill>
              <a:latin typeface="Arial" charset="0"/>
              <a:ea typeface="MS PGothic" charset="0"/>
            </a:endParaRPr>
          </a:p>
        </p:txBody>
      </p:sp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0" y="4800600"/>
            <a:ext cx="3216275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mn-MN" sz="3200">
                <a:latin typeface="Arial" charset="0"/>
                <a:cs typeface="Arial" charset="0"/>
              </a:rPr>
              <a:t>Маккабийн бослогын гол байлдаан</a:t>
            </a:r>
            <a:endParaRPr lang="en-US" sz="3200">
              <a:latin typeface="Arial" charset="0"/>
              <a:cs typeface="Arial" charset="0"/>
            </a:endParaRPr>
          </a:p>
        </p:txBody>
      </p:sp>
      <p:sp>
        <p:nvSpPr>
          <p:cNvPr id="80901" name="AutoShape 8"/>
          <p:cNvSpPr>
            <a:spLocks noChangeArrowheads="1"/>
          </p:cNvSpPr>
          <p:nvPr/>
        </p:nvSpPr>
        <p:spPr bwMode="auto">
          <a:xfrm>
            <a:off x="0" y="2590800"/>
            <a:ext cx="2514600" cy="2286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0902" name="AutoShape 9"/>
          <p:cNvSpPr>
            <a:spLocks noChangeArrowheads="1"/>
          </p:cNvSpPr>
          <p:nvPr/>
        </p:nvSpPr>
        <p:spPr bwMode="auto">
          <a:xfrm flipH="1">
            <a:off x="5334000" y="2438400"/>
            <a:ext cx="3810000" cy="3429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2971800" cy="2057400"/>
          </a:xfrm>
        </p:spPr>
        <p:txBody>
          <a:bodyPr/>
          <a:lstStyle/>
          <a:p>
            <a:pPr algn="ctr" eaLnBrk="1" hangingPunct="1"/>
            <a:r>
              <a:rPr lang="mn-MN" sz="3200">
                <a:latin typeface="Arial" charset="0"/>
                <a:ea typeface="MS PGothic" charset="0"/>
              </a:rPr>
              <a:t>Маккабичууд</a:t>
            </a:r>
            <a:r>
              <a:rPr lang="en-US" sz="3200">
                <a:latin typeface="Arial" charset="0"/>
                <a:ea typeface="MS PGothic" charset="0"/>
              </a:rPr>
              <a:t> (</a:t>
            </a:r>
            <a:r>
              <a:rPr lang="mn-MN" sz="3200">
                <a:latin typeface="Arial" charset="0"/>
                <a:ea typeface="MS PGothic" charset="0"/>
              </a:rPr>
              <a:t>Хасмончууд</a:t>
            </a:r>
            <a:r>
              <a:rPr lang="en-US" sz="3200">
                <a:latin typeface="Arial" charset="0"/>
                <a:ea typeface="MS PGothic" charset="0"/>
              </a:rPr>
              <a:t>)</a:t>
            </a:r>
          </a:p>
        </p:txBody>
      </p:sp>
      <p:pic>
        <p:nvPicPr>
          <p:cNvPr id="82947" name="Picture 4" descr="Weiner Dog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3499"/>
          <a:stretch>
            <a:fillRect/>
          </a:stretch>
        </p:blipFill>
        <p:spPr bwMode="auto">
          <a:xfrm>
            <a:off x="28956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Line 5"/>
          <p:cNvSpPr>
            <a:spLocks noChangeShapeType="1"/>
          </p:cNvSpPr>
          <p:nvPr/>
        </p:nvSpPr>
        <p:spPr bwMode="auto">
          <a:xfrm flipH="1">
            <a:off x="4724400" y="990600"/>
            <a:ext cx="838200" cy="3810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49" name="Text Box 21"/>
          <p:cNvSpPr txBox="1">
            <a:spLocks noChangeArrowheads="1"/>
          </p:cNvSpPr>
          <p:nvPr/>
        </p:nvSpPr>
        <p:spPr bwMode="auto">
          <a:xfrm>
            <a:off x="8458200" y="762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  <a:cs typeface="Arial" charset="0"/>
              </a:rPr>
              <a:t>68</a:t>
            </a:r>
          </a:p>
        </p:txBody>
      </p:sp>
      <p:sp>
        <p:nvSpPr>
          <p:cNvPr id="82950" name="Rectangle 22"/>
          <p:cNvSpPr>
            <a:spLocks noChangeArrowheads="1"/>
          </p:cNvSpPr>
          <p:nvPr/>
        </p:nvSpPr>
        <p:spPr bwMode="auto">
          <a:xfrm>
            <a:off x="228600" y="26670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mn-MN" sz="3200" i="1">
                <a:latin typeface="Arial" charset="0"/>
                <a:cs typeface="Arial" charset="0"/>
              </a:rPr>
              <a:t>Еврей Палестинг удирдан захиран</a:t>
            </a:r>
            <a:r>
              <a:rPr lang="en-US" sz="3200" i="1">
                <a:latin typeface="Arial" charset="0"/>
                <a:cs typeface="Arial" charset="0"/>
              </a:rPr>
              <a:t> (143-63</a:t>
            </a:r>
            <a:r>
              <a:rPr lang="mn-MN" sz="2600" i="1">
                <a:latin typeface="Arial" charset="0"/>
                <a:cs typeface="Arial" charset="0"/>
              </a:rPr>
              <a:t>МЭӨ</a:t>
            </a:r>
            <a:r>
              <a:rPr lang="en-US" sz="3200" i="1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800600"/>
            <a:ext cx="4164012" cy="1752600"/>
          </a:xfrm>
        </p:spPr>
        <p:txBody>
          <a:bodyPr/>
          <a:lstStyle/>
          <a:p>
            <a:pPr eaLnBrk="1" hangingPunct="1"/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</a:rPr>
              <a:t>Хасмончуудын өргөжилт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</a:endParaRPr>
          </a:p>
        </p:txBody>
      </p:sp>
      <p:pic>
        <p:nvPicPr>
          <p:cNvPr id="84995" name="Picture 5" descr="Hasmone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Weiner Dog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7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AutoShape 19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0" name="Text Box 20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 animBg="1"/>
      <p:bldP spid="106504" grpId="0" animBg="1"/>
      <p:bldP spid="106505" grpId="0" animBg="1"/>
      <p:bldP spid="106506" grpId="0" animBg="1"/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4" grpId="0" animBg="1"/>
      <p:bldP spid="1065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838200"/>
          </a:xfrm>
        </p:spPr>
        <p:txBody>
          <a:bodyPr/>
          <a:lstStyle/>
          <a:p>
            <a:pPr eaLnBrk="1" hangingPunct="1"/>
            <a:r>
              <a:rPr lang="mn-MN" sz="3200">
                <a:latin typeface="Arial" charset="0"/>
                <a:ea typeface="MS PGothic" charset="0"/>
              </a:rPr>
              <a:t>Хаант улсууд ба түүний дэс дараалалт</a:t>
            </a:r>
            <a:endParaRPr lang="en-US" sz="3200">
              <a:latin typeface="Arial" charset="0"/>
              <a:ea typeface="MS PGothic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6868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52</a:t>
            </a:r>
          </a:p>
        </p:txBody>
      </p:sp>
      <p:grpSp>
        <p:nvGrpSpPr>
          <p:cNvPr id="31748" name="Group 6"/>
          <p:cNvGrpSpPr>
            <a:grpSpLocks/>
          </p:cNvGrpSpPr>
          <p:nvPr/>
        </p:nvGrpSpPr>
        <p:grpSpPr bwMode="auto">
          <a:xfrm>
            <a:off x="228600" y="4953000"/>
            <a:ext cx="3962400" cy="1881188"/>
            <a:chOff x="898" y="1680"/>
            <a:chExt cx="4862" cy="2226"/>
          </a:xfrm>
        </p:grpSpPr>
        <p:pic>
          <p:nvPicPr>
            <p:cNvPr id="31764" name="Picture 7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8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9" name="Picture 9" descr="31 Babylon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228600" y="7620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0" name="Group 13"/>
          <p:cNvGrpSpPr>
            <a:grpSpLocks/>
          </p:cNvGrpSpPr>
          <p:nvPr/>
        </p:nvGrpSpPr>
        <p:grpSpPr bwMode="auto">
          <a:xfrm>
            <a:off x="4343400" y="762000"/>
            <a:ext cx="4800600" cy="1981200"/>
            <a:chOff x="2208" y="1632"/>
            <a:chExt cx="4080" cy="2064"/>
          </a:xfrm>
        </p:grpSpPr>
        <p:pic>
          <p:nvPicPr>
            <p:cNvPr id="31762" name="Picture 11" descr="33 Gree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/>
            <a:stretch>
              <a:fillRect/>
            </a:stretch>
          </p:blipFill>
          <p:spPr bwMode="auto">
            <a:xfrm>
              <a:off x="2208" y="1632"/>
              <a:ext cx="408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2" descr="33 Gree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 t="10417"/>
            <a:stretch>
              <a:fillRect/>
            </a:stretch>
          </p:blipFill>
          <p:spPr bwMode="auto">
            <a:xfrm>
              <a:off x="5191" y="1632"/>
              <a:ext cx="1053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1" name="Picture 4" descr="34 Ro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/>
          <a:stretch>
            <a:fillRect/>
          </a:stretch>
        </p:blipFill>
        <p:spPr bwMode="auto">
          <a:xfrm>
            <a:off x="5105400" y="5005388"/>
            <a:ext cx="35052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 descr="60 Assyr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6" b="10028"/>
          <a:stretch>
            <a:fillRect/>
          </a:stretch>
        </p:blipFill>
        <p:spPr bwMode="auto">
          <a:xfrm>
            <a:off x="2971800" y="2820988"/>
            <a:ext cx="2514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352800" y="4221163"/>
            <a:ext cx="168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Ассири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685800" y="2620963"/>
            <a:ext cx="1966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Вавилон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1524000" y="6248400"/>
            <a:ext cx="2401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Медо-Перс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6477000" y="2163763"/>
            <a:ext cx="1084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Грек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6324600" y="6278563"/>
            <a:ext cx="996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3200" b="1">
                <a:solidFill>
                  <a:schemeClr val="bg2"/>
                </a:solidFill>
                <a:latin typeface="Arial" charset="0"/>
                <a:cs typeface="Arial" charset="0"/>
              </a:rPr>
              <a:t>Ром</a:t>
            </a:r>
            <a:endParaRPr lang="en-US" sz="32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05491" name="AutoShape 19"/>
          <p:cNvSpPr>
            <a:spLocks noChangeArrowheads="1"/>
          </p:cNvSpPr>
          <p:nvPr/>
        </p:nvSpPr>
        <p:spPr bwMode="auto">
          <a:xfrm rot="-8328078">
            <a:off x="2514600" y="2514600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2" name="AutoShape 20"/>
          <p:cNvSpPr>
            <a:spLocks noChangeArrowheads="1"/>
          </p:cNvSpPr>
          <p:nvPr/>
        </p:nvSpPr>
        <p:spPr bwMode="auto">
          <a:xfrm rot="5400000">
            <a:off x="11430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3" name="AutoShape 21"/>
          <p:cNvSpPr>
            <a:spLocks noChangeArrowheads="1"/>
          </p:cNvSpPr>
          <p:nvPr/>
        </p:nvSpPr>
        <p:spPr bwMode="auto">
          <a:xfrm rot="-3042361">
            <a:off x="3124200" y="4343400"/>
            <a:ext cx="4572000" cy="609600"/>
          </a:xfrm>
          <a:prstGeom prst="notchedRigh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4" name="AutoShape 22"/>
          <p:cNvSpPr>
            <a:spLocks noChangeArrowheads="1"/>
          </p:cNvSpPr>
          <p:nvPr/>
        </p:nvSpPr>
        <p:spPr bwMode="auto">
          <a:xfrm rot="5400000">
            <a:off x="65532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/>
      <p:bldP spid="105486" grpId="0"/>
      <p:bldP spid="105487" grpId="0"/>
      <p:bldP spid="105488" grpId="0"/>
      <p:bldP spid="105489" grpId="0"/>
      <p:bldP spid="105490" grpId="0"/>
      <p:bldP spid="105491" grpId="0" animBg="1"/>
      <p:bldP spid="105492" grpId="0" animBg="1"/>
      <p:bldP spid="105493" grpId="0" animBg="1"/>
      <p:bldP spid="1054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mn-MN" sz="33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</a:rPr>
              <a:t>Грекийн эрин үеийн ач холбогдол</a:t>
            </a:r>
            <a:endParaRPr lang="en-US" sz="33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Шашин шүтлэгийн чөлөөт байдал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Санхедрин сэргэлт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Амар тайван Грекийн соёл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Грекийн хэл</a:t>
            </a:r>
            <a:endParaRPr lang="en-US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b="1">
                <a:latin typeface="Arial" charset="0"/>
                <a:ea typeface="MS PGothic" charset="0"/>
              </a:rPr>
              <a:t>Сиптожинт</a:t>
            </a:r>
            <a:r>
              <a:rPr lang="en-US" b="1">
                <a:latin typeface="Arial" charset="0"/>
                <a:ea typeface="MS PGothic" charset="0"/>
              </a:rPr>
              <a:t> (LXX)</a:t>
            </a:r>
          </a:p>
          <a:p>
            <a:pPr eaLnBrk="1" hangingPunct="1"/>
            <a:endParaRPr lang="en-US" b="1">
              <a:latin typeface="Arial" charset="0"/>
              <a:ea typeface="MS PGothic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3317875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Толем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(301-198)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5544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mn-MN" sz="3200" b="1">
                <a:latin typeface="Arial" charset="0"/>
                <a:ea typeface="Arial" charset="0"/>
                <a:cs typeface="Arial" charset="0"/>
              </a:rPr>
              <a:t>Селиус</a:t>
            </a:r>
            <a:r>
              <a:rPr lang="en-US" sz="3200" b="1">
                <a:latin typeface="Arial" charset="0"/>
                <a:ea typeface="Arial" charset="0"/>
                <a:cs typeface="Arial" charset="0"/>
              </a:rPr>
              <a:t> (198-143)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Өндөр тахилчууд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Хасдимийн сэргэлт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Сүмийн гутаал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Маккабийн бослого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Саддусийн сэргэлт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00600"/>
            <a:ext cx="4343400" cy="1752600"/>
          </a:xfrm>
        </p:spPr>
        <p:txBody>
          <a:bodyPr/>
          <a:lstStyle/>
          <a:p>
            <a:pPr eaLnBrk="1" hangingPunct="1"/>
            <a:r>
              <a:rPr lang="mn-MN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</a:rPr>
              <a:t>Хасмончуудын өргөжилт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</a:endParaRPr>
          </a:p>
        </p:txBody>
      </p:sp>
      <p:pic>
        <p:nvPicPr>
          <p:cNvPr id="89091" name="Picture 3" descr="Hasmone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Weiner Dog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5" name="Line 5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6" name="Line 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7" name="Line 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8" name="Line 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89456" name="AutoShape 1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9457" name="AutoShape 1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nimBg="1"/>
      <p:bldP spid="189446" grpId="0" animBg="1"/>
      <p:bldP spid="189447" grpId="0" animBg="1"/>
      <p:bldP spid="189448" grpId="0" animBg="1"/>
      <p:bldP spid="189449" grpId="0" animBg="1"/>
      <p:bldP spid="189450" grpId="0" animBg="1"/>
      <p:bldP spid="189451" grpId="0" animBg="1"/>
      <p:bldP spid="189452" grpId="0" animBg="1"/>
      <p:bldP spid="189453" grpId="0" animBg="1"/>
      <p:bldP spid="189456" grpId="0" animBg="1"/>
      <p:bldP spid="1894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32083" r="8319"/>
          <a:stretch>
            <a:fillRect/>
          </a:stretch>
        </p:blipFill>
        <p:spPr bwMode="auto">
          <a:xfrm>
            <a:off x="1162050" y="-381000"/>
            <a:ext cx="7219950" cy="79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“</a:t>
            </a:r>
            <a:r>
              <a:rPr lang="mn-MN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Хөөе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  </a:t>
            </a:r>
            <a:r>
              <a:rPr lang="mn-MN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Чиний санаа зөв шүү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  </a:t>
            </a:r>
            <a:r>
              <a:rPr lang="mn-MN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Хонины хувцас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  . . . </a:t>
            </a:r>
            <a:r>
              <a:rPr lang="mn-MN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Энэ горил мичийн костюмээс гарья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”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23824" r="22112" b="42918"/>
          <a:stretch>
            <a:fillRect/>
          </a:stretch>
        </p:blipFill>
        <p:spPr bwMode="auto">
          <a:xfrm>
            <a:off x="0" y="-514350"/>
            <a:ext cx="91440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6096000"/>
            <a:ext cx="9144000" cy="762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“</a:t>
            </a:r>
            <a:r>
              <a:rPr lang="mn-MN" sz="2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Одоохондоо</a:t>
            </a:r>
            <a:r>
              <a:rPr lang="en-US" sz="2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! </a:t>
            </a:r>
            <a:r>
              <a:rPr lang="mn-MN" sz="2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Энд ганц ч жинхэн хонь байхгүй гэж юу</a:t>
            </a:r>
            <a:r>
              <a:rPr lang="en-US" sz="2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?</a:t>
            </a:r>
            <a:r>
              <a:rPr lang="ja-JP" altLang="en-US" sz="2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</a:rPr>
              <a:t>”</a:t>
            </a:r>
            <a:endParaRPr lang="en-US" sz="2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200"/>
            <a:ext cx="7704137" cy="1143000"/>
          </a:xfrm>
        </p:spPr>
        <p:txBody>
          <a:bodyPr/>
          <a:lstStyle/>
          <a:p>
            <a:pPr algn="ctr" eaLnBrk="1" hangingPunct="1"/>
            <a:r>
              <a:rPr lang="mn-MN" sz="4000" b="1">
                <a:effectLst>
                  <a:outerShdw blurRad="38100" dist="38100" dir="2700000" algn="tl">
                    <a:srgbClr val="FFFFFF"/>
                  </a:outerShdw>
                </a:effectLst>
                <a:latin typeface="Arail" charset="0"/>
                <a:ea typeface="MS PGothic" charset="0"/>
              </a:rPr>
              <a:t>Хасмончуудын ач холбогдол</a:t>
            </a:r>
            <a:endParaRPr lang="en-US" sz="4000" b="1">
              <a:effectLst>
                <a:outerShdw blurRad="38100" dist="38100" dir="2700000" algn="tl">
                  <a:srgbClr val="FFFFFF"/>
                </a:outerShdw>
              </a:effectLst>
              <a:latin typeface="Arail" charset="0"/>
              <a:ea typeface="MS PGothic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95400"/>
            <a:ext cx="784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Бие даасан шашин шүтлэг</a:t>
            </a:r>
            <a:r>
              <a:rPr lang="en-US" sz="2600" b="1">
                <a:latin typeface="Arail" charset="0"/>
                <a:ea typeface="MS PGothic" charset="0"/>
              </a:rPr>
              <a:t> (</a:t>
            </a:r>
            <a:r>
              <a:rPr lang="mn-MN" sz="2600" b="1">
                <a:latin typeface="Arail" charset="0"/>
                <a:ea typeface="MS PGothic" charset="0"/>
              </a:rPr>
              <a:t>Фарисайчууд</a:t>
            </a:r>
            <a:r>
              <a:rPr lang="en-US" sz="2600" b="1">
                <a:latin typeface="Arai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Ханукка </a:t>
            </a:r>
            <a:r>
              <a:rPr lang="en-US" sz="2600" b="1">
                <a:latin typeface="Arail" charset="0"/>
                <a:ea typeface="MS PGothic" charset="0"/>
              </a:rPr>
              <a:t>(</a:t>
            </a:r>
            <a:r>
              <a:rPr lang="mn-MN" sz="2600" b="1">
                <a:latin typeface="Arail" charset="0"/>
                <a:ea typeface="MS PGothic" charset="0"/>
              </a:rPr>
              <a:t>Гэрэлтүүлэгийн баяр</a:t>
            </a:r>
            <a:r>
              <a:rPr lang="en-US" sz="2600" b="1">
                <a:latin typeface="Arai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Бие даасан улс төр</a:t>
            </a:r>
            <a:r>
              <a:rPr lang="en-US" sz="2600" b="1">
                <a:latin typeface="Arail" charset="0"/>
                <a:ea typeface="MS PGothic" charset="0"/>
              </a:rPr>
              <a:t> (</a:t>
            </a:r>
            <a:r>
              <a:rPr lang="mn-MN" sz="2600" b="1">
                <a:latin typeface="Arail" charset="0"/>
                <a:ea typeface="MS PGothic" charset="0"/>
              </a:rPr>
              <a:t>Иуда</a:t>
            </a:r>
            <a:r>
              <a:rPr lang="en-US" sz="2600" b="1">
                <a:latin typeface="Arail" charset="0"/>
                <a:ea typeface="MS PGothic" charset="0"/>
              </a:rPr>
              <a:t>, </a:t>
            </a:r>
            <a:r>
              <a:rPr lang="mn-MN" sz="2600" b="1">
                <a:latin typeface="Arail" charset="0"/>
                <a:ea typeface="MS PGothic" charset="0"/>
              </a:rPr>
              <a:t>Саддуси</a:t>
            </a:r>
            <a:r>
              <a:rPr lang="en-US" sz="2600" b="1">
                <a:latin typeface="Arai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Тахилч ба хаан нэг хүн</a:t>
            </a:r>
            <a:r>
              <a:rPr lang="en-US" sz="2600" b="1">
                <a:latin typeface="Arail" charset="0"/>
                <a:ea typeface="MS PGothic" charset="0"/>
              </a:rPr>
              <a:t> (</a:t>
            </a:r>
            <a:r>
              <a:rPr lang="mn-MN" sz="2600" b="1">
                <a:latin typeface="Arail" charset="0"/>
                <a:ea typeface="MS PGothic" charset="0"/>
              </a:rPr>
              <a:t>Ионатан</a:t>
            </a:r>
            <a:r>
              <a:rPr lang="en-US" sz="2600" b="1">
                <a:latin typeface="Arai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Ессенесийн сэргэлт</a:t>
            </a:r>
            <a:r>
              <a:rPr lang="en-US" sz="2600" b="1">
                <a:latin typeface="Arail" charset="0"/>
                <a:ea typeface="MS PGothic" charset="0"/>
              </a:rPr>
              <a:t> (</a:t>
            </a:r>
            <a:r>
              <a:rPr lang="mn-MN" sz="2600" b="1">
                <a:latin typeface="Arail" charset="0"/>
                <a:ea typeface="MS PGothic" charset="0"/>
              </a:rPr>
              <a:t>Симон</a:t>
            </a:r>
            <a:r>
              <a:rPr lang="en-US" sz="2600" b="1">
                <a:latin typeface="Arai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Хилийн өргөжилт</a:t>
            </a:r>
            <a:endParaRPr lang="en-US" sz="2600" b="1">
              <a:latin typeface="Arail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Ромтай хобоот улс болох</a:t>
            </a:r>
            <a:endParaRPr lang="en-US" sz="2600" b="1">
              <a:latin typeface="Arail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mn-MN" sz="2600" b="1">
                <a:latin typeface="Arail" charset="0"/>
                <a:ea typeface="MS PGothic" charset="0"/>
              </a:rPr>
              <a:t>Албадсан Иуда соёл</a:t>
            </a:r>
            <a:endParaRPr lang="en-US" sz="2600" b="1">
              <a:latin typeface="Arail" charset="0"/>
              <a:ea typeface="MS PGothic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ail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6011863" y="3573463"/>
            <a:ext cx="304800" cy="1150937"/>
          </a:xfrm>
          <a:prstGeom prst="rightBrace">
            <a:avLst>
              <a:gd name="adj1" fmla="val 37463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1">
              <a:latin typeface="Arail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6227763" y="3860800"/>
            <a:ext cx="283210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 Жон Хирсанус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162800" cy="838200"/>
          </a:xfrm>
        </p:spPr>
        <p:txBody>
          <a:bodyPr/>
          <a:lstStyle/>
          <a:p>
            <a:pPr eaLnBrk="1" hangingPunct="1"/>
            <a:r>
              <a:rPr lang="mn-MN" sz="2700">
                <a:latin typeface="Arial" charset="0"/>
                <a:ea typeface="MS PGothic" charset="0"/>
              </a:rPr>
              <a:t>Ромын нутаг дэвсгэрүүд</a:t>
            </a:r>
            <a:r>
              <a:rPr lang="en-US" sz="2700">
                <a:latin typeface="Arial" charset="0"/>
                <a:ea typeface="MS PGothic" charset="0"/>
              </a:rPr>
              <a:t> (50</a:t>
            </a:r>
            <a:r>
              <a:rPr lang="mn-MN" sz="2700">
                <a:latin typeface="Arial" charset="0"/>
                <a:ea typeface="MS PGothic" charset="0"/>
              </a:rPr>
              <a:t>МЭӨ</a:t>
            </a:r>
            <a:r>
              <a:rPr lang="en-US" sz="2700">
                <a:latin typeface="Arial" charset="0"/>
                <a:ea typeface="MS PGothic" charset="0"/>
              </a:rPr>
              <a:t>-</a:t>
            </a:r>
            <a:r>
              <a:rPr lang="mn-MN" sz="2700">
                <a:latin typeface="Arial" charset="0"/>
                <a:ea typeface="MS PGothic" charset="0"/>
              </a:rPr>
              <a:t>МЭ</a:t>
            </a:r>
            <a:r>
              <a:rPr lang="en-US" sz="2700">
                <a:latin typeface="Arial" charset="0"/>
                <a:ea typeface="MS PGothic" charset="0"/>
              </a:rPr>
              <a:t>100)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94c</a:t>
            </a:r>
          </a:p>
        </p:txBody>
      </p:sp>
      <p:pic>
        <p:nvPicPr>
          <p:cNvPr id="97284" name="Picture 6" descr="C:\Users\VAIO\Desktop\Untitle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8" descr="j0237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600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Шинэ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гэрээний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суурь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Та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энэхүү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слайдыг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үнэ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төлбөргүй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татаж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авна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уу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05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29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Black Slide</a:t>
            </a:r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31083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05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MS PGothic" charset="0"/>
              </a:rPr>
              <a:t>Ассирийн хөгжилт</a:t>
            </a:r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33795" name="Picture 8" descr="60 Assyr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>
            <a:fillRect/>
          </a:stretch>
        </p:blipFill>
        <p:spPr>
          <a:xfrm>
            <a:off x="0" y="1160463"/>
            <a:ext cx="9144000" cy="5468937"/>
          </a:xfrm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895600" y="4860925"/>
            <a:ext cx="5132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mn-MN" sz="3200" b="1">
                <a:solidFill>
                  <a:srgbClr val="000099"/>
                </a:solidFill>
                <a:latin typeface="Arial" charset="0"/>
                <a:cs typeface="Arial" charset="0"/>
              </a:rPr>
              <a:t>Самарийн мөхөл</a:t>
            </a:r>
            <a:endParaRPr lang="en-US" sz="3200" b="1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mn-MN" sz="3200" b="1">
                <a:solidFill>
                  <a:srgbClr val="000099"/>
                </a:solidFill>
                <a:latin typeface="Arial" charset="0"/>
                <a:cs typeface="Arial" charset="0"/>
              </a:rPr>
              <a:t>Самаричуудын сэргэлт</a:t>
            </a:r>
            <a:endParaRPr lang="en-US" sz="3200" b="1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3400" b="1">
                <a:latin typeface="Arial" charset="0"/>
                <a:ea typeface="MS PGothic" charset="0"/>
              </a:rPr>
              <a:t>Та дараах үгнүүдийг хэр мэдэх вэ</a:t>
            </a:r>
            <a:r>
              <a:rPr lang="en-US" sz="3400" b="1">
                <a:latin typeface="Arial" charset="0"/>
                <a:ea typeface="MS PGothic" charset="0"/>
              </a:rPr>
              <a:t>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981200"/>
            <a:ext cx="3783013" cy="644525"/>
          </a:xfrm>
        </p:spPr>
        <p:txBody>
          <a:bodyPr/>
          <a:lstStyle/>
          <a:p>
            <a:pPr eaLnBrk="1" hangingPunct="1"/>
            <a:r>
              <a:rPr lang="mn-MN" sz="2800" b="1">
                <a:latin typeface="Arial" charset="0"/>
                <a:ea typeface="MS PGothic" charset="0"/>
              </a:rPr>
              <a:t>Грек соёл </a:t>
            </a:r>
            <a:r>
              <a:rPr lang="en-US" sz="2800" b="1">
                <a:latin typeface="Arial" charset="0"/>
                <a:ea typeface="MS PGothic" charset="0"/>
              </a:rPr>
              <a:t>Hellenization</a:t>
            </a:r>
            <a:r>
              <a:rPr lang="mn-MN" sz="2800" b="1">
                <a:latin typeface="Arial" charset="0"/>
                <a:ea typeface="MS PGothic" charset="0"/>
              </a:rPr>
              <a:t> </a:t>
            </a:r>
            <a:endParaRPr lang="en-US" sz="2800" b="1">
              <a:latin typeface="Arial" charset="0"/>
              <a:ea typeface="MS PGothic" charset="0"/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1143000" y="3124200"/>
            <a:ext cx="18446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Пурим               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Purim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360988" y="2743200"/>
            <a:ext cx="28829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Декаполь 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Decapolis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53000" y="4648200"/>
            <a:ext cx="28590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Сиптожинт      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Septuagint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1447800" y="4495800"/>
            <a:ext cx="31242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Самаричууд  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Samaritans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31 Babylonian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rgbClr val="000090"/>
          </a:solidFill>
        </p:spPr>
        <p:txBody>
          <a:bodyPr/>
          <a:lstStyle/>
          <a:p>
            <a:pPr algn="ctr" eaLnBrk="1" hangingPunct="1"/>
            <a:r>
              <a:rPr lang="mn-MN" sz="4000">
                <a:solidFill>
                  <a:schemeClr val="tx1"/>
                </a:solidFill>
                <a:latin typeface="Arial" charset="0"/>
                <a:ea typeface="MS PGothic" charset="0"/>
              </a:rPr>
              <a:t>Вавилон Палестинг удирдан захирах</a:t>
            </a:r>
            <a:endParaRPr lang="en-US" sz="4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2895600" cy="1143000"/>
          </a:xfrm>
          <a:solidFill>
            <a:srgbClr val="000090"/>
          </a:solidFill>
        </p:spPr>
        <p:txBody>
          <a:bodyPr/>
          <a:lstStyle/>
          <a:p>
            <a:pPr eaLnBrk="1" hangingPunct="1"/>
            <a:r>
              <a:rPr lang="mn-MN" sz="2800" b="1">
                <a:latin typeface="Arial" charset="0"/>
                <a:ea typeface="MS PGothic" charset="0"/>
              </a:rPr>
              <a:t>Цөллөг </a:t>
            </a:r>
            <a:endParaRPr lang="en-US" sz="2800" b="1">
              <a:latin typeface="Arial" charset="0"/>
              <a:ea typeface="MS PGothic" charset="0"/>
            </a:endParaRPr>
          </a:p>
          <a:p>
            <a:pPr eaLnBrk="1" hangingPunct="1"/>
            <a:r>
              <a:rPr lang="mn-MN" sz="2800" b="1">
                <a:latin typeface="Arial" charset="0"/>
                <a:ea typeface="MS PGothic" charset="0"/>
              </a:rPr>
              <a:t>Хөгжилт</a:t>
            </a:r>
            <a:endParaRPr lang="en-US" sz="2800" b="1">
              <a:latin typeface="Arial" charset="0"/>
              <a:ea typeface="MS PGothic" charset="0"/>
            </a:endParaRP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56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4876800" y="2590800"/>
            <a:ext cx="3727450" cy="1752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mn-MN" sz="2500" b="1">
                <a:solidFill>
                  <a:schemeClr val="bg2"/>
                </a:solidFill>
                <a:latin typeface="Arial" charset="0"/>
                <a:cs typeface="Arial" charset="0"/>
              </a:rPr>
              <a:t>Синагогийн хуваалт</a:t>
            </a:r>
            <a:endParaRPr lang="en-US" sz="2500" b="1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r>
              <a:rPr lang="mn-MN" sz="2500" b="1">
                <a:solidFill>
                  <a:schemeClr val="bg2"/>
                </a:solidFill>
                <a:latin typeface="Arial" charset="0"/>
                <a:cs typeface="Arial" charset="0"/>
              </a:rPr>
              <a:t>Худал бурхадын шүтэх үгүй болгох</a:t>
            </a:r>
            <a:endParaRPr lang="en-US" sz="25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2209800" cy="1752600"/>
          </a:xfrm>
        </p:spPr>
        <p:txBody>
          <a:bodyPr/>
          <a:lstStyle/>
          <a:p>
            <a:pPr eaLnBrk="1" hangingPunct="1"/>
            <a:r>
              <a:rPr lang="mn-MN" sz="3600">
                <a:latin typeface="Arial" charset="0"/>
                <a:ea typeface="MS PGothic" charset="0"/>
              </a:rPr>
              <a:t>Персийн эрин үе</a:t>
            </a:r>
            <a:endParaRPr lang="en-US" sz="3600">
              <a:latin typeface="Arial" charset="0"/>
              <a:ea typeface="MS PGothic" charset="0"/>
            </a:endParaRPr>
          </a:p>
        </p:txBody>
      </p:sp>
      <p:grpSp>
        <p:nvGrpSpPr>
          <p:cNvPr id="39939" name="Group 8"/>
          <p:cNvGrpSpPr>
            <a:grpSpLocks/>
          </p:cNvGrpSpPr>
          <p:nvPr/>
        </p:nvGrpSpPr>
        <p:grpSpPr bwMode="auto">
          <a:xfrm>
            <a:off x="-228600" y="1905000"/>
            <a:ext cx="9372600" cy="4295775"/>
            <a:chOff x="0" y="1344"/>
            <a:chExt cx="5760" cy="2562"/>
          </a:xfrm>
        </p:grpSpPr>
        <p:pic>
          <p:nvPicPr>
            <p:cNvPr id="39952" name="Picture 4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5760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7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96" y="1344"/>
              <a:ext cx="3744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3200400" y="152400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Эргэн буцах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Хөгжилт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90800" y="3276600"/>
            <a:ext cx="2590800" cy="914400"/>
            <a:chOff x="1536" y="2064"/>
            <a:chExt cx="1632" cy="576"/>
          </a:xfrm>
        </p:grpSpPr>
        <p:sp>
          <p:nvSpPr>
            <p:cNvPr id="39950" name="AutoShape 1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Text Box 14"/>
            <p:cNvSpPr txBox="1">
              <a:spLocks noChangeArrowheads="1"/>
            </p:cNvSpPr>
            <p:nvPr/>
          </p:nvSpPr>
          <p:spPr bwMode="auto">
            <a:xfrm>
              <a:off x="1536" y="2064"/>
              <a:ext cx="57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mn-MN" sz="2800" b="1">
                  <a:solidFill>
                    <a:schemeClr val="bg2"/>
                  </a:solidFill>
                  <a:latin typeface="Arial" charset="0"/>
                  <a:cs typeface="Arial" charset="0"/>
                </a:rPr>
                <a:t>Сүм</a:t>
              </a:r>
              <a:endParaRPr lang="en-US" sz="2800" b="1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90800" y="3581400"/>
            <a:ext cx="2590800" cy="914400"/>
            <a:chOff x="1536" y="2064"/>
            <a:chExt cx="1632" cy="576"/>
          </a:xfrm>
        </p:grpSpPr>
        <p:sp>
          <p:nvSpPr>
            <p:cNvPr id="39948" name="AutoShape 17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Text Box 18"/>
            <p:cNvSpPr txBox="1">
              <a:spLocks noChangeArrowheads="1"/>
            </p:cNvSpPr>
            <p:nvPr/>
          </p:nvSpPr>
          <p:spPr bwMode="auto">
            <a:xfrm>
              <a:off x="1536" y="2064"/>
              <a:ext cx="114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mn-MN" sz="2800" b="1">
                  <a:solidFill>
                    <a:schemeClr val="bg2"/>
                  </a:solidFill>
                  <a:latin typeface="Arial" charset="0"/>
                  <a:cs typeface="Arial" charset="0"/>
                </a:rPr>
                <a:t>Үндэстэн</a:t>
              </a:r>
              <a:endParaRPr lang="en-US" sz="2800" b="1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590800" y="3886200"/>
            <a:ext cx="2590800" cy="914400"/>
            <a:chOff x="1536" y="2064"/>
            <a:chExt cx="1632" cy="576"/>
          </a:xfrm>
        </p:grpSpPr>
        <p:sp>
          <p:nvSpPr>
            <p:cNvPr id="39946" name="AutoShape 2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Text Box 21"/>
            <p:cNvSpPr txBox="1">
              <a:spLocks noChangeArrowheads="1"/>
            </p:cNvSpPr>
            <p:nvPr/>
          </p:nvSpPr>
          <p:spPr bwMode="auto">
            <a:xfrm>
              <a:off x="1536" y="2064"/>
              <a:ext cx="6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mn-MN" sz="2800" b="1">
                  <a:solidFill>
                    <a:schemeClr val="bg2"/>
                  </a:solidFill>
                  <a:latin typeface="Arial" charset="0"/>
                  <a:cs typeface="Arial" charset="0"/>
                </a:rPr>
                <a:t>Хана</a:t>
              </a:r>
              <a:endParaRPr lang="en-US" sz="2800" b="1">
                <a:solidFill>
                  <a:schemeClr val="bg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9944" name="Text Box 22"/>
          <p:cNvSpPr txBox="1">
            <a:spLocks noChangeArrowheads="1"/>
          </p:cNvSpPr>
          <p:nvPr/>
        </p:nvSpPr>
        <p:spPr bwMode="auto">
          <a:xfrm>
            <a:off x="0" y="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57, 59</a:t>
            </a:r>
          </a:p>
        </p:txBody>
      </p:sp>
      <p:pic>
        <p:nvPicPr>
          <p:cNvPr id="86039" name="Picture 23" descr="Cy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0"/>
            <a:ext cx="212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8153400" cy="838200"/>
          </a:xfrm>
        </p:spPr>
        <p:txBody>
          <a:bodyPr/>
          <a:lstStyle/>
          <a:p>
            <a:pPr eaLnBrk="1" hangingPunct="1"/>
            <a:r>
              <a:rPr lang="mn-MN" sz="2500">
                <a:latin typeface="Arial" charset="0"/>
                <a:ea typeface="MS PGothic" charset="0"/>
              </a:rPr>
              <a:t>Хоёр гэрээний дунд үеийн хаант улсын газрын зураг</a:t>
            </a:r>
            <a:endParaRPr lang="en-US" sz="2500">
              <a:latin typeface="Arial" charset="0"/>
              <a:ea typeface="MS PGothic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86106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52</a:t>
            </a:r>
          </a:p>
        </p:txBody>
      </p:sp>
      <p:pic>
        <p:nvPicPr>
          <p:cNvPr id="103433" name="Picture 9" descr="60 Assy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6" b="10028"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pic>
          <p:nvPicPr>
            <p:cNvPr id="41993" name="Picture 12" descr="32 Pers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4" name="Picture 13" descr="32 Pers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9" name="Picture 15" descr="31 Babylon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C:\Users\VAIO\Desktop\Untitled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989138"/>
            <a:ext cx="70215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 descr="C:\Users\VAIO\Desktop\Untitled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6875463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gradFill rotWithShape="0">
            <a:gsLst>
              <a:gs pos="0">
                <a:srgbClr val="8C3D91"/>
              </a:gs>
              <a:gs pos="6000">
                <a:srgbClr val="7005D4"/>
              </a:gs>
              <a:gs pos="15000">
                <a:srgbClr val="181CC7"/>
              </a:gs>
              <a:gs pos="30001">
                <a:srgbClr val="0A128C"/>
              </a:gs>
              <a:gs pos="50000">
                <a:srgbClr val="000000"/>
              </a:gs>
              <a:gs pos="70000">
                <a:srgbClr val="0A128C"/>
              </a:gs>
              <a:gs pos="85000">
                <a:srgbClr val="181CC7"/>
              </a:gs>
              <a:gs pos="94000">
                <a:srgbClr val="7005D4"/>
              </a:gs>
              <a:gs pos="100000">
                <a:srgbClr val="8C3D9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4008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150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5052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300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5240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400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5245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450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8382000" y="4113213"/>
            <a:ext cx="38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5146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350</a:t>
            </a: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4352925" y="4113213"/>
            <a:ext cx="600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2 5 0 </a:t>
            </a: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5391150" y="4113213"/>
            <a:ext cx="600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2 0 0 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73914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100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0" y="638175"/>
            <a:ext cx="2514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800" b="1">
                <a:solidFill>
                  <a:srgbClr val="99FF99"/>
                </a:solidFill>
                <a:latin typeface="Arial" charset="0"/>
                <a:ea typeface="Arial" charset="0"/>
                <a:cs typeface="Arial" charset="0"/>
              </a:rPr>
              <a:t>Перс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99FF99"/>
                </a:solidFill>
                <a:latin typeface="Arial" charset="0"/>
                <a:ea typeface="Arial" charset="0"/>
                <a:cs typeface="Arial" charset="0"/>
              </a:rPr>
              <a:t>  539-331</a:t>
            </a:r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2971800" y="638175"/>
            <a:ext cx="2133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Грек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331-143</a:t>
            </a: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 rot="-2871823">
            <a:off x="5711826" y="2436812"/>
            <a:ext cx="2616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700" b="1">
                <a:solidFill>
                  <a:srgbClr val="8585E0"/>
                </a:solidFill>
                <a:latin typeface="Arial" charset="0"/>
                <a:ea typeface="Arial" charset="0"/>
                <a:cs typeface="Arial" charset="0"/>
              </a:rPr>
              <a:t>Маккаб</a:t>
            </a:r>
            <a:r>
              <a:rPr lang="en-US" sz="2700" b="1">
                <a:solidFill>
                  <a:srgbClr val="8585E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n-MN" sz="2700" b="1">
                <a:solidFill>
                  <a:srgbClr val="8585E0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sz="2700" b="1">
                <a:solidFill>
                  <a:srgbClr val="8585E0"/>
                </a:solidFill>
                <a:latin typeface="Arial" charset="0"/>
                <a:ea typeface="Arial" charset="0"/>
                <a:cs typeface="Arial" charset="0"/>
              </a:rPr>
              <a:t>167-143</a:t>
            </a: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7581900" y="638175"/>
            <a:ext cx="17907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800" b="1">
                <a:solidFill>
                  <a:srgbClr val="33CCFF"/>
                </a:solidFill>
                <a:latin typeface="Arial" charset="0"/>
                <a:ea typeface="Arial" charset="0"/>
                <a:cs typeface="Arial" charset="0"/>
              </a:rPr>
              <a:t>Ром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33CCFF"/>
                </a:solidFill>
                <a:latin typeface="Arial" charset="0"/>
                <a:ea typeface="Arial" charset="0"/>
                <a:cs typeface="Arial" charset="0"/>
              </a:rPr>
              <a:t>63-</a:t>
            </a:r>
          </a:p>
        </p:txBody>
      </p:sp>
      <p:grpSp>
        <p:nvGrpSpPr>
          <p:cNvPr id="44048" name="Group 16"/>
          <p:cNvGrpSpPr>
            <a:grpSpLocks/>
          </p:cNvGrpSpPr>
          <p:nvPr/>
        </p:nvGrpSpPr>
        <p:grpSpPr bwMode="auto">
          <a:xfrm>
            <a:off x="304800" y="3581400"/>
            <a:ext cx="8763000" cy="350838"/>
            <a:chOff x="192" y="1947"/>
            <a:chExt cx="5520" cy="530"/>
          </a:xfrm>
        </p:grpSpPr>
        <p:sp>
          <p:nvSpPr>
            <p:cNvPr id="136209" name="Line 17"/>
            <p:cNvSpPr>
              <a:spLocks noChangeShapeType="1"/>
            </p:cNvSpPr>
            <p:nvPr/>
          </p:nvSpPr>
          <p:spPr bwMode="auto">
            <a:xfrm>
              <a:off x="5712" y="1949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MS PGothic" pitchFamily="34" charset="-128"/>
                <a:cs typeface="MS PGothic" pitchFamily="34" charset="-128"/>
              </a:endParaRPr>
            </a:p>
          </p:txBody>
        </p:sp>
        <p:grpSp>
          <p:nvGrpSpPr>
            <p:cNvPr id="44065" name="Group 18"/>
            <p:cNvGrpSpPr>
              <a:grpSpLocks/>
            </p:cNvGrpSpPr>
            <p:nvPr/>
          </p:nvGrpSpPr>
          <p:grpSpPr bwMode="auto">
            <a:xfrm>
              <a:off x="192" y="1947"/>
              <a:ext cx="5208" cy="530"/>
              <a:chOff x="192" y="1947"/>
              <a:chExt cx="5208" cy="530"/>
            </a:xfrm>
          </p:grpSpPr>
          <p:grpSp>
            <p:nvGrpSpPr>
              <p:cNvPr id="44066" name="Group 19"/>
              <p:cNvGrpSpPr>
                <a:grpSpLocks/>
              </p:cNvGrpSpPr>
              <p:nvPr/>
            </p:nvGrpSpPr>
            <p:grpSpPr bwMode="auto">
              <a:xfrm>
                <a:off x="468" y="1947"/>
                <a:ext cx="4932" cy="528"/>
                <a:chOff x="468" y="1918"/>
                <a:chExt cx="4932" cy="528"/>
              </a:xfrm>
            </p:grpSpPr>
            <p:sp>
              <p:nvSpPr>
                <p:cNvPr id="136212" name="Line 20"/>
                <p:cNvSpPr>
                  <a:spLocks noChangeShapeType="1"/>
                </p:cNvSpPr>
                <p:nvPr/>
              </p:nvSpPr>
              <p:spPr bwMode="auto">
                <a:xfrm>
                  <a:off x="468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3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4" name="Line 22"/>
                <p:cNvSpPr>
                  <a:spLocks noChangeShapeType="1"/>
                </p:cNvSpPr>
                <p:nvPr/>
              </p:nvSpPr>
              <p:spPr bwMode="auto">
                <a:xfrm>
                  <a:off x="776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5" name="Line 23"/>
                <p:cNvSpPr>
                  <a:spLocks noChangeShapeType="1"/>
                </p:cNvSpPr>
                <p:nvPr/>
              </p:nvSpPr>
              <p:spPr bwMode="auto">
                <a:xfrm>
                  <a:off x="2317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6" name="Line 24"/>
                <p:cNvSpPr>
                  <a:spLocks noChangeShapeType="1"/>
                </p:cNvSpPr>
                <p:nvPr/>
              </p:nvSpPr>
              <p:spPr bwMode="auto">
                <a:xfrm>
                  <a:off x="324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7" name="Line 25"/>
                <p:cNvSpPr>
                  <a:spLocks noChangeShapeType="1"/>
                </p:cNvSpPr>
                <p:nvPr/>
              </p:nvSpPr>
              <p:spPr bwMode="auto">
                <a:xfrm>
                  <a:off x="262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8" name="Line 26"/>
                <p:cNvSpPr>
                  <a:spLocks noChangeShapeType="1"/>
                </p:cNvSpPr>
                <p:nvPr/>
              </p:nvSpPr>
              <p:spPr bwMode="auto">
                <a:xfrm>
                  <a:off x="2009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19" name="Line 27"/>
                <p:cNvSpPr>
                  <a:spLocks noChangeShapeType="1"/>
                </p:cNvSpPr>
                <p:nvPr/>
              </p:nvSpPr>
              <p:spPr bwMode="auto">
                <a:xfrm>
                  <a:off x="3858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0" name="Line 28"/>
                <p:cNvSpPr>
                  <a:spLocks noChangeShapeType="1"/>
                </p:cNvSpPr>
                <p:nvPr/>
              </p:nvSpPr>
              <p:spPr bwMode="auto">
                <a:xfrm>
                  <a:off x="4783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1" name="Line 29"/>
                <p:cNvSpPr>
                  <a:spLocks noChangeShapeType="1"/>
                </p:cNvSpPr>
                <p:nvPr/>
              </p:nvSpPr>
              <p:spPr bwMode="auto">
                <a:xfrm>
                  <a:off x="447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2" name="Line 30"/>
                <p:cNvSpPr>
                  <a:spLocks noChangeShapeType="1"/>
                </p:cNvSpPr>
                <p:nvPr/>
              </p:nvSpPr>
              <p:spPr bwMode="auto">
                <a:xfrm>
                  <a:off x="3550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3" name="Line 31"/>
                <p:cNvSpPr>
                  <a:spLocks noChangeShapeType="1"/>
                </p:cNvSpPr>
                <p:nvPr/>
              </p:nvSpPr>
              <p:spPr bwMode="auto">
                <a:xfrm>
                  <a:off x="5400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4" name="Line 32"/>
                <p:cNvSpPr>
                  <a:spLocks noChangeShapeType="1"/>
                </p:cNvSpPr>
                <p:nvPr/>
              </p:nvSpPr>
              <p:spPr bwMode="auto">
                <a:xfrm>
                  <a:off x="509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5" name="Line 33"/>
                <p:cNvSpPr>
                  <a:spLocks noChangeShapeType="1"/>
                </p:cNvSpPr>
                <p:nvPr/>
              </p:nvSpPr>
              <p:spPr bwMode="auto">
                <a:xfrm>
                  <a:off x="4167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6" name="Line 34"/>
                <p:cNvSpPr>
                  <a:spLocks noChangeShapeType="1"/>
                </p:cNvSpPr>
                <p:nvPr/>
              </p:nvSpPr>
              <p:spPr bwMode="auto">
                <a:xfrm>
                  <a:off x="108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7" name="Line 35"/>
                <p:cNvSpPr>
                  <a:spLocks noChangeShapeType="1"/>
                </p:cNvSpPr>
                <p:nvPr/>
              </p:nvSpPr>
              <p:spPr bwMode="auto">
                <a:xfrm>
                  <a:off x="170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  <p:sp>
              <p:nvSpPr>
                <p:cNvPr id="136228" name="Line 36"/>
                <p:cNvSpPr>
                  <a:spLocks noChangeShapeType="1"/>
                </p:cNvSpPr>
                <p:nvPr/>
              </p:nvSpPr>
              <p:spPr bwMode="auto">
                <a:xfrm>
                  <a:off x="293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MS PGothic" pitchFamily="34" charset="-128"/>
                    <a:cs typeface="MS PGothic" pitchFamily="34" charset="-128"/>
                  </a:endParaRPr>
                </a:p>
              </p:txBody>
            </p:sp>
          </p:grpSp>
          <p:sp>
            <p:nvSpPr>
              <p:cNvPr id="136229" name="Line 37"/>
              <p:cNvSpPr>
                <a:spLocks noChangeShapeType="1"/>
              </p:cNvSpPr>
              <p:nvPr/>
            </p:nvSpPr>
            <p:spPr bwMode="auto">
              <a:xfrm>
                <a:off x="192" y="1949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7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</p:grpSp>
      <p:sp>
        <p:nvSpPr>
          <p:cNvPr id="136230" name="Line 38"/>
          <p:cNvSpPr>
            <a:spLocks noChangeShapeType="1"/>
          </p:cNvSpPr>
          <p:nvPr/>
        </p:nvSpPr>
        <p:spPr bwMode="auto">
          <a:xfrm>
            <a:off x="66675" y="3924300"/>
            <a:ext cx="95345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4953000" y="638175"/>
            <a:ext cx="30861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Хасмон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143-63</a:t>
            </a:r>
          </a:p>
        </p:txBody>
      </p:sp>
      <p:sp>
        <p:nvSpPr>
          <p:cNvPr id="136232" name="AutoShape 40"/>
          <p:cNvSpPr>
            <a:spLocks noChangeArrowheads="1"/>
          </p:cNvSpPr>
          <p:nvPr/>
        </p:nvSpPr>
        <p:spPr bwMode="auto">
          <a:xfrm>
            <a:off x="0" y="3695700"/>
            <a:ext cx="3124200" cy="457200"/>
          </a:xfrm>
          <a:prstGeom prst="leftRightArrow">
            <a:avLst>
              <a:gd name="adj1" fmla="val 50000"/>
              <a:gd name="adj2" fmla="val 170011"/>
            </a:avLst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33" name="AutoShape 41"/>
          <p:cNvSpPr>
            <a:spLocks noChangeArrowheads="1"/>
          </p:cNvSpPr>
          <p:nvPr/>
        </p:nvSpPr>
        <p:spPr bwMode="auto">
          <a:xfrm>
            <a:off x="3276600" y="3714750"/>
            <a:ext cx="2514600" cy="457200"/>
          </a:xfrm>
          <a:prstGeom prst="leftRightArrow">
            <a:avLst>
              <a:gd name="adj1" fmla="val 50000"/>
              <a:gd name="adj2" fmla="val 11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34" name="AutoShape 42"/>
          <p:cNvSpPr>
            <a:spLocks noChangeArrowheads="1"/>
          </p:cNvSpPr>
          <p:nvPr/>
        </p:nvSpPr>
        <p:spPr bwMode="auto">
          <a:xfrm>
            <a:off x="5638800" y="3714750"/>
            <a:ext cx="1066800" cy="457200"/>
          </a:xfrm>
          <a:prstGeom prst="leftRightArrow">
            <a:avLst>
              <a:gd name="adj1" fmla="val 50000"/>
              <a:gd name="adj2" fmla="val 4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35" name="Text Box 43"/>
          <p:cNvSpPr txBox="1">
            <a:spLocks noChangeArrowheads="1"/>
          </p:cNvSpPr>
          <p:nvPr/>
        </p:nvSpPr>
        <p:spPr bwMode="auto">
          <a:xfrm rot="-2727041">
            <a:off x="4624388" y="2243137"/>
            <a:ext cx="2514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Селиусид</a:t>
            </a:r>
            <a:r>
              <a:rPr lang="en-US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198-143</a:t>
            </a:r>
          </a:p>
        </p:txBody>
      </p:sp>
      <p:sp>
        <p:nvSpPr>
          <p:cNvPr id="136236" name="Text Box 44"/>
          <p:cNvSpPr txBox="1">
            <a:spLocks noChangeArrowheads="1"/>
          </p:cNvSpPr>
          <p:nvPr/>
        </p:nvSpPr>
        <p:spPr bwMode="auto">
          <a:xfrm rot="-2580399">
            <a:off x="3124200" y="2038350"/>
            <a:ext cx="2514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n-MN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Толемайк</a:t>
            </a:r>
            <a:r>
              <a:rPr lang="en-US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323-198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941513" y="3886200"/>
            <a:ext cx="2516187" cy="2466975"/>
            <a:chOff x="1223" y="2496"/>
            <a:chExt cx="1585" cy="1449"/>
          </a:xfrm>
        </p:grpSpPr>
        <p:sp>
          <p:nvSpPr>
            <p:cNvPr id="136238" name="Text Box 46"/>
            <p:cNvSpPr txBox="1">
              <a:spLocks noChangeArrowheads="1"/>
            </p:cNvSpPr>
            <p:nvPr/>
          </p:nvSpPr>
          <p:spPr bwMode="auto">
            <a:xfrm>
              <a:off x="1223" y="3312"/>
              <a:ext cx="1585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mn-MN" sz="3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Александр</a:t>
              </a:r>
              <a:r>
                <a:rPr lang="en-US" sz="32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331-323</a:t>
              </a:r>
            </a:p>
          </p:txBody>
        </p:sp>
        <p:sp>
          <p:nvSpPr>
            <p:cNvPr id="136239" name="AutoShape 47"/>
            <p:cNvSpPr>
              <a:spLocks noChangeArrowheads="1"/>
            </p:cNvSpPr>
            <p:nvPr/>
          </p:nvSpPr>
          <p:spPr bwMode="auto">
            <a:xfrm>
              <a:off x="1823" y="2496"/>
              <a:ext cx="384" cy="76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6242" name="AutoShape 50"/>
          <p:cNvSpPr>
            <a:spLocks noChangeArrowheads="1"/>
          </p:cNvSpPr>
          <p:nvPr/>
        </p:nvSpPr>
        <p:spPr bwMode="auto">
          <a:xfrm>
            <a:off x="6781800" y="3714750"/>
            <a:ext cx="1676400" cy="4572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43" name="AutoShape 51"/>
          <p:cNvSpPr>
            <a:spLocks noChangeArrowheads="1"/>
          </p:cNvSpPr>
          <p:nvPr/>
        </p:nvSpPr>
        <p:spPr bwMode="auto">
          <a:xfrm>
            <a:off x="8382000" y="3886200"/>
            <a:ext cx="1371600" cy="4572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33CC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44" name="Rectangle 5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mn-MN" sz="2700" b="1">
                <a:solidFill>
                  <a:schemeClr val="bg1"/>
                </a:solidFill>
                <a:latin typeface="Arial" charset="0"/>
                <a:cs typeface="Arial" charset="0"/>
              </a:rPr>
              <a:t>Хоёр гэрээний дунд үеийн цаг хугацааны үзүүлэлт</a:t>
            </a:r>
            <a:endParaRPr lang="en-US" sz="2700" b="1">
              <a:latin typeface="Arial" charset="0"/>
              <a:cs typeface="Arial" charset="0"/>
            </a:endParaRPr>
          </a:p>
        </p:txBody>
      </p:sp>
      <p:sp>
        <p:nvSpPr>
          <p:cNvPr id="136240" name="AutoShape 48"/>
          <p:cNvSpPr>
            <a:spLocks noChangeArrowheads="1"/>
          </p:cNvSpPr>
          <p:nvPr/>
        </p:nvSpPr>
        <p:spPr bwMode="auto">
          <a:xfrm>
            <a:off x="6324600" y="3505200"/>
            <a:ext cx="457200" cy="4572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8585E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8585E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245" name="Text Box 53"/>
          <p:cNvSpPr txBox="1">
            <a:spLocks noChangeArrowheads="1"/>
          </p:cNvSpPr>
          <p:nvPr/>
        </p:nvSpPr>
        <p:spPr bwMode="auto">
          <a:xfrm>
            <a:off x="8839200" y="76200"/>
            <a:ext cx="533400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Arial" charset="0"/>
                <a:cs typeface="Arial" charset="0"/>
              </a:rPr>
              <a:t>96</a:t>
            </a:r>
            <a:endParaRPr lang="en-US" sz="2000" b="1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5" grpId="0"/>
      <p:bldP spid="136207" grpId="0"/>
      <p:bldP spid="136231" grpId="0"/>
      <p:bldP spid="136233" grpId="0" animBg="1"/>
      <p:bldP spid="136234" grpId="0" animBg="1"/>
      <p:bldP spid="136235" grpId="0"/>
      <p:bldP spid="136236" grpId="0"/>
      <p:bldP spid="136242" grpId="0" animBg="1"/>
      <p:bldP spid="136243" grpId="0" animBg="1"/>
    </p:bld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5000</TotalTime>
  <Words>687</Words>
  <Application>Microsoft Macintosh PowerPoint</Application>
  <PresentationFormat>On-screen Show (4:3)</PresentationFormat>
  <Paragraphs>222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Times New Roman</vt:lpstr>
      <vt:lpstr>MS PGothic</vt:lpstr>
      <vt:lpstr>Arial</vt:lpstr>
      <vt:lpstr>Wingdings</vt:lpstr>
      <vt:lpstr>ＭＳ Ｐゴシック</vt:lpstr>
      <vt:lpstr>宋体</vt:lpstr>
      <vt:lpstr>Arail</vt:lpstr>
      <vt:lpstr>Azure</vt:lpstr>
      <vt:lpstr>Default Design</vt:lpstr>
      <vt:lpstr>Orbit</vt:lpstr>
      <vt:lpstr>Stream</vt:lpstr>
      <vt:lpstr>Улс төрийн суурь: 2-р хэсэг</vt:lpstr>
      <vt:lpstr>Газар зүйн байршилал  Үйлс/элчдийн захидал (Шалгалт 2)</vt:lpstr>
      <vt:lpstr>Хаант улсууд ба түүний дэс дараалалт</vt:lpstr>
      <vt:lpstr>Ассирийн хөгжилт</vt:lpstr>
      <vt:lpstr>Та дараах үгнүүдийг хэр мэдэх вэ?</vt:lpstr>
      <vt:lpstr>Вавилон Палестинг удирдан захирах</vt:lpstr>
      <vt:lpstr>Персийн эрин үе</vt:lpstr>
      <vt:lpstr>Хоёр гэрээний дунд үеийн хаант улсын газрын зураг</vt:lpstr>
      <vt:lpstr>Хоёр гэрээний дунд үеийн цаг хугацааны үзүүлэлт</vt:lpstr>
      <vt:lpstr>Грек Израйлыг удирдан захирах </vt:lpstr>
      <vt:lpstr>Викинчүүд хүртэл байралдааны өмнө дасгал хийх чухалыг мэдэж байгаа бол Грекчүүд ч мэднэ!</vt:lpstr>
      <vt:lpstr>Могойны түүх</vt:lpstr>
      <vt:lpstr>“Хаалгаа онгойлго! Том нохой зайдас байна!”</vt:lpstr>
      <vt:lpstr>Александрын дараа… 4 хаант улс</vt:lpstr>
      <vt:lpstr>Израйлд байгаа Грекийн хотууд</vt:lpstr>
      <vt:lpstr>Израйл дахь ШГ-ий хилийн зааг</vt:lpstr>
      <vt:lpstr>Өнөөдрийн олон талын соёлол</vt:lpstr>
      <vt:lpstr>Декаполийн Жераш</vt:lpstr>
      <vt:lpstr>Жерашын яруу алдарын өдрүүд</vt:lpstr>
      <vt:lpstr>Грекчүүд ардчилалыг үзсэн</vt:lpstr>
      <vt:lpstr>Ptolemies &amp; Seleucids Over Israel </vt:lpstr>
      <vt:lpstr>Грекийн эрин үеийн ач холбогдол</vt:lpstr>
      <vt:lpstr>Антиохус IV</vt:lpstr>
      <vt:lpstr>Иерусалимийн Грек соёл</vt:lpstr>
      <vt:lpstr>Грекийн эрин үеийн ач холбогдол</vt:lpstr>
      <vt:lpstr>Эртний Маккабийн бослого</vt:lpstr>
      <vt:lpstr>Бет-Хороны байлдаан</vt:lpstr>
      <vt:lpstr>Маккабичууд (Хасмончууд)</vt:lpstr>
      <vt:lpstr>Хасмончуудын өргөжилт</vt:lpstr>
      <vt:lpstr>Грекийн эрин үеийн ач холбогдол</vt:lpstr>
      <vt:lpstr>Хасмончуудын өргөжилт</vt:lpstr>
      <vt:lpstr>“Хөөе!  Чиний санаа зөв шүү!  Хонины хувцас!  . . . Энэ горил мичийн костюмээс гарья!”</vt:lpstr>
      <vt:lpstr>“Одоохондоо! Энд ганц ч жинхэн хонь байхгүй гэж юу?”</vt:lpstr>
      <vt:lpstr>Хасмончуудын ач холбогдол</vt:lpstr>
      <vt:lpstr>Ромын нутаг дэвсгэрүүд (50МЭӨ-МЭ100)</vt:lpstr>
      <vt:lpstr>Шинэ гэрээний суурь • BibleStudyDownloads.org</vt:lpstr>
      <vt:lpstr>Black Slide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359</cp:revision>
  <dcterms:created xsi:type="dcterms:W3CDTF">2002-12-14T17:46:52Z</dcterms:created>
  <dcterms:modified xsi:type="dcterms:W3CDTF">2016-02-11T04:09:28Z</dcterms:modified>
</cp:coreProperties>
</file>